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2"/>
  </p:notesMasterIdLst>
  <p:sldIdLst>
    <p:sldId id="263" r:id="rId2"/>
    <p:sldId id="311" r:id="rId3"/>
    <p:sldId id="345" r:id="rId4"/>
    <p:sldId id="352" r:id="rId5"/>
    <p:sldId id="357" r:id="rId6"/>
    <p:sldId id="366" r:id="rId7"/>
    <p:sldId id="367" r:id="rId8"/>
    <p:sldId id="358" r:id="rId9"/>
    <p:sldId id="333" r:id="rId10"/>
    <p:sldId id="3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n B Vorstius" initials="JB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67" autoAdjust="0"/>
    <p:restoredTop sz="81991" autoAdjust="0"/>
  </p:normalViewPr>
  <p:slideViewPr>
    <p:cSldViewPr>
      <p:cViewPr varScale="1">
        <p:scale>
          <a:sx n="75" d="100"/>
          <a:sy n="75" d="100"/>
        </p:scale>
        <p:origin x="-184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4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22B10E-E589-4C5B-A207-8273AE1C7A29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B80F389-45E0-48E0-8429-465CD70EAA04}">
      <dgm:prSet phldrT="[Text]" custT="1"/>
      <dgm:spPr/>
      <dgm:t>
        <a:bodyPr/>
        <a:lstStyle/>
        <a:p>
          <a:r>
            <a:rPr lang="en-GB" sz="1600" b="1" dirty="0" smtClean="0"/>
            <a:t>Navigation of  a robotic hydro-colonoscope</a:t>
          </a:r>
          <a:endParaRPr lang="en-GB" sz="1600" dirty="0"/>
        </a:p>
      </dgm:t>
    </dgm:pt>
    <dgm:pt modelId="{76C1FB3F-9342-4D9E-9B5C-FB60F6E7EB4A}" type="parTrans" cxnId="{FDBA9D0E-CD3F-4F67-8C08-ED7C73F746DF}">
      <dgm:prSet/>
      <dgm:spPr/>
      <dgm:t>
        <a:bodyPr/>
        <a:lstStyle/>
        <a:p>
          <a:endParaRPr lang="en-GB"/>
        </a:p>
      </dgm:t>
    </dgm:pt>
    <dgm:pt modelId="{7F9AE2F4-0446-4412-B319-370846301127}" type="sibTrans" cxnId="{FDBA9D0E-CD3F-4F67-8C08-ED7C73F746DF}">
      <dgm:prSet/>
      <dgm:spPr/>
      <dgm:t>
        <a:bodyPr/>
        <a:lstStyle/>
        <a:p>
          <a:endParaRPr lang="en-GB"/>
        </a:p>
      </dgm:t>
    </dgm:pt>
    <dgm:pt modelId="{4C4F2ADC-CD10-43A5-AD9E-AF47F8AD0889}">
      <dgm:prSet phldrT="[Text]" custT="1"/>
      <dgm:spPr/>
      <dgm:t>
        <a:bodyPr/>
        <a:lstStyle/>
        <a:p>
          <a:r>
            <a:rPr lang="en-GB" sz="1200" dirty="0" smtClean="0"/>
            <a:t>Localisation </a:t>
          </a:r>
          <a:r>
            <a:rPr lang="en-GB" sz="1200" baseline="0" dirty="0" smtClean="0"/>
            <a:t>in colon lumen</a:t>
          </a:r>
          <a:endParaRPr lang="en-GB" sz="1200" dirty="0"/>
        </a:p>
      </dgm:t>
    </dgm:pt>
    <dgm:pt modelId="{94BF627D-0C12-4B51-8542-AB96715DB2E6}" type="parTrans" cxnId="{510A37CA-46D1-48E0-BB78-965C91E1D0F9}">
      <dgm:prSet/>
      <dgm:spPr/>
      <dgm:t>
        <a:bodyPr/>
        <a:lstStyle/>
        <a:p>
          <a:endParaRPr lang="en-GB"/>
        </a:p>
      </dgm:t>
    </dgm:pt>
    <dgm:pt modelId="{2D220F7C-78DA-4185-BF8A-7CF4538C3E23}" type="sibTrans" cxnId="{510A37CA-46D1-48E0-BB78-965C91E1D0F9}">
      <dgm:prSet/>
      <dgm:spPr/>
      <dgm:t>
        <a:bodyPr/>
        <a:lstStyle/>
        <a:p>
          <a:endParaRPr lang="en-GB"/>
        </a:p>
      </dgm:t>
    </dgm:pt>
    <dgm:pt modelId="{5B5D21DD-B5D3-4196-B637-0CB4E72DB32A}">
      <dgm:prSet custT="1"/>
      <dgm:spPr/>
      <dgm:t>
        <a:bodyPr/>
        <a:lstStyle/>
        <a:p>
          <a:r>
            <a:rPr lang="en-GB" sz="1400" dirty="0" smtClean="0"/>
            <a:t>Mapping of patient’s colon</a:t>
          </a:r>
        </a:p>
      </dgm:t>
    </dgm:pt>
    <dgm:pt modelId="{F93CD81D-2C43-4201-BB93-547F63113FE1}" type="parTrans" cxnId="{DB761851-D199-49D4-BA02-62077E447A9D}">
      <dgm:prSet/>
      <dgm:spPr/>
      <dgm:t>
        <a:bodyPr/>
        <a:lstStyle/>
        <a:p>
          <a:endParaRPr lang="en-GB"/>
        </a:p>
      </dgm:t>
    </dgm:pt>
    <dgm:pt modelId="{5591BE09-4DF6-43B9-BA00-37029E3AAC64}" type="sibTrans" cxnId="{DB761851-D199-49D4-BA02-62077E447A9D}">
      <dgm:prSet/>
      <dgm:spPr/>
      <dgm:t>
        <a:bodyPr/>
        <a:lstStyle/>
        <a:p>
          <a:endParaRPr lang="en-GB"/>
        </a:p>
      </dgm:t>
    </dgm:pt>
    <dgm:pt modelId="{26D750D6-58CB-499C-91BC-9E01E95AB7AE}">
      <dgm:prSet/>
      <dgm:spPr/>
      <dgm:t>
        <a:bodyPr/>
        <a:lstStyle/>
        <a:p>
          <a:r>
            <a:rPr lang="en-GB" dirty="0" smtClean="0"/>
            <a:t>Providing navigation system with location data</a:t>
          </a:r>
        </a:p>
      </dgm:t>
    </dgm:pt>
    <dgm:pt modelId="{E71F7CCE-C867-44C3-8853-0E93F98AD536}" type="parTrans" cxnId="{E6E6FD15-BE2B-4930-81A7-CD7EF0DA01B9}">
      <dgm:prSet/>
      <dgm:spPr/>
      <dgm:t>
        <a:bodyPr/>
        <a:lstStyle/>
        <a:p>
          <a:endParaRPr lang="en-GB"/>
        </a:p>
      </dgm:t>
    </dgm:pt>
    <dgm:pt modelId="{1D92FD6D-2B7A-42E9-BC5E-00591AA37BEA}" type="sibTrans" cxnId="{E6E6FD15-BE2B-4930-81A7-CD7EF0DA01B9}">
      <dgm:prSet/>
      <dgm:spPr/>
      <dgm:t>
        <a:bodyPr/>
        <a:lstStyle/>
        <a:p>
          <a:endParaRPr lang="en-GB"/>
        </a:p>
      </dgm:t>
    </dgm:pt>
    <dgm:pt modelId="{3CD891CF-BB12-4F98-958C-D6B251E333E6}">
      <dgm:prSet custT="1"/>
      <dgm:spPr/>
      <dgm:t>
        <a:bodyPr/>
        <a:lstStyle/>
        <a:p>
          <a:r>
            <a:rPr lang="en-GB" sz="1200" dirty="0" smtClean="0"/>
            <a:t>Sensor Integration</a:t>
          </a:r>
          <a:r>
            <a:rPr lang="en-GB" sz="1200" baseline="0" dirty="0" smtClean="0"/>
            <a:t> for increased reliability</a:t>
          </a:r>
        </a:p>
      </dgm:t>
    </dgm:pt>
    <dgm:pt modelId="{CED2C447-52D5-4EFC-B343-3605FA8CB459}" type="parTrans" cxnId="{74F7DBE3-A37E-4382-B545-1A9C2080FF19}">
      <dgm:prSet/>
      <dgm:spPr/>
      <dgm:t>
        <a:bodyPr/>
        <a:lstStyle/>
        <a:p>
          <a:endParaRPr lang="en-GB"/>
        </a:p>
      </dgm:t>
    </dgm:pt>
    <dgm:pt modelId="{80D7A775-5763-4339-B726-FD6D8217F723}" type="sibTrans" cxnId="{74F7DBE3-A37E-4382-B545-1A9C2080FF19}">
      <dgm:prSet/>
      <dgm:spPr/>
      <dgm:t>
        <a:bodyPr/>
        <a:lstStyle/>
        <a:p>
          <a:endParaRPr lang="en-GB"/>
        </a:p>
      </dgm:t>
    </dgm:pt>
    <dgm:pt modelId="{F137F4A4-578B-4FBC-ADF7-69ABA8308FB1}">
      <dgm:prSet custT="1"/>
      <dgm:spPr/>
      <dgm:t>
        <a:bodyPr/>
        <a:lstStyle/>
        <a:p>
          <a:r>
            <a:rPr lang="en-GB" sz="1100" dirty="0" smtClean="0"/>
            <a:t>Development</a:t>
          </a:r>
          <a:r>
            <a:rPr lang="en-GB" sz="1100" baseline="0" dirty="0" smtClean="0"/>
            <a:t> of test environment </a:t>
          </a:r>
          <a:endParaRPr lang="en-GB" sz="1100" dirty="0" smtClean="0"/>
        </a:p>
      </dgm:t>
    </dgm:pt>
    <dgm:pt modelId="{A3802D5E-394F-4374-8F26-6BA2A9E6E3EA}" type="sibTrans" cxnId="{77D6F8F4-2DD5-4B9F-A0CC-179D5A25F864}">
      <dgm:prSet/>
      <dgm:spPr/>
      <dgm:t>
        <a:bodyPr/>
        <a:lstStyle/>
        <a:p>
          <a:endParaRPr lang="en-GB"/>
        </a:p>
      </dgm:t>
    </dgm:pt>
    <dgm:pt modelId="{81598867-A863-4177-AF49-2F35D3518241}" type="parTrans" cxnId="{77D6F8F4-2DD5-4B9F-A0CC-179D5A25F864}">
      <dgm:prSet/>
      <dgm:spPr/>
      <dgm:t>
        <a:bodyPr/>
        <a:lstStyle/>
        <a:p>
          <a:endParaRPr lang="en-GB"/>
        </a:p>
      </dgm:t>
    </dgm:pt>
    <dgm:pt modelId="{14FDF5A1-1CD4-4897-93C1-8C187668E1BB}" type="pres">
      <dgm:prSet presAssocID="{F122B10E-E589-4C5B-A207-8273AE1C7A2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6DA7AFB-DC03-4E57-B577-2DC5B06FD5EC}" type="pres">
      <dgm:prSet presAssocID="{2B80F389-45E0-48E0-8429-465CD70EAA04}" presName="centerShape" presStyleLbl="node0" presStyleIdx="0" presStyleCnt="1"/>
      <dgm:spPr/>
      <dgm:t>
        <a:bodyPr/>
        <a:lstStyle/>
        <a:p>
          <a:endParaRPr lang="en-GB"/>
        </a:p>
      </dgm:t>
    </dgm:pt>
    <dgm:pt modelId="{B2B64BD1-BFC3-4E1B-B814-D2F7656DD50A}" type="pres">
      <dgm:prSet presAssocID="{4C4F2ADC-CD10-43A5-AD9E-AF47F8AD088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14DBF90-D838-4155-8C48-984184657D51}" type="pres">
      <dgm:prSet presAssocID="{4C4F2ADC-CD10-43A5-AD9E-AF47F8AD0889}" presName="dummy" presStyleCnt="0"/>
      <dgm:spPr/>
    </dgm:pt>
    <dgm:pt modelId="{52136999-001C-44F1-9A50-1DE408B9E688}" type="pres">
      <dgm:prSet presAssocID="{2D220F7C-78DA-4185-BF8A-7CF4538C3E23}" presName="sibTrans" presStyleLbl="sibTrans2D1" presStyleIdx="0" presStyleCnt="5"/>
      <dgm:spPr/>
      <dgm:t>
        <a:bodyPr/>
        <a:lstStyle/>
        <a:p>
          <a:endParaRPr lang="en-GB"/>
        </a:p>
      </dgm:t>
    </dgm:pt>
    <dgm:pt modelId="{89A44A90-D28C-4167-AB2A-8993E3DE6599}" type="pres">
      <dgm:prSet presAssocID="{5B5D21DD-B5D3-4196-B637-0CB4E72DB32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EB5211D-0A00-4A73-8A75-638E547510FC}" type="pres">
      <dgm:prSet presAssocID="{5B5D21DD-B5D3-4196-B637-0CB4E72DB32A}" presName="dummy" presStyleCnt="0"/>
      <dgm:spPr/>
    </dgm:pt>
    <dgm:pt modelId="{D45F803D-E59C-47B5-855C-B65899C18A9C}" type="pres">
      <dgm:prSet presAssocID="{5591BE09-4DF6-43B9-BA00-37029E3AAC64}" presName="sibTrans" presStyleLbl="sibTrans2D1" presStyleIdx="1" presStyleCnt="5"/>
      <dgm:spPr/>
      <dgm:t>
        <a:bodyPr/>
        <a:lstStyle/>
        <a:p>
          <a:endParaRPr lang="en-GB"/>
        </a:p>
      </dgm:t>
    </dgm:pt>
    <dgm:pt modelId="{8296A9E7-6EDC-43CE-914B-D140204A3B7F}" type="pres">
      <dgm:prSet presAssocID="{26D750D6-58CB-499C-91BC-9E01E95AB7A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ACED027-7D31-4A74-B8BA-7D6289FC0AD3}" type="pres">
      <dgm:prSet presAssocID="{26D750D6-58CB-499C-91BC-9E01E95AB7AE}" presName="dummy" presStyleCnt="0"/>
      <dgm:spPr/>
    </dgm:pt>
    <dgm:pt modelId="{6C60DD03-610E-49FF-A297-D8E5D19F574A}" type="pres">
      <dgm:prSet presAssocID="{1D92FD6D-2B7A-42E9-BC5E-00591AA37BEA}" presName="sibTrans" presStyleLbl="sibTrans2D1" presStyleIdx="2" presStyleCnt="5"/>
      <dgm:spPr/>
      <dgm:t>
        <a:bodyPr/>
        <a:lstStyle/>
        <a:p>
          <a:endParaRPr lang="en-GB"/>
        </a:p>
      </dgm:t>
    </dgm:pt>
    <dgm:pt modelId="{F2140792-6D60-41EA-AD5E-B3786D7B2EB6}" type="pres">
      <dgm:prSet presAssocID="{3CD891CF-BB12-4F98-958C-D6B251E333E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1B64DFB-4936-4CB1-9A61-5D9B74674C10}" type="pres">
      <dgm:prSet presAssocID="{3CD891CF-BB12-4F98-958C-D6B251E333E6}" presName="dummy" presStyleCnt="0"/>
      <dgm:spPr/>
    </dgm:pt>
    <dgm:pt modelId="{B2BB7F3F-B93A-4D26-B1C8-3E8898D9ADEC}" type="pres">
      <dgm:prSet presAssocID="{80D7A775-5763-4339-B726-FD6D8217F723}" presName="sibTrans" presStyleLbl="sibTrans2D1" presStyleIdx="3" presStyleCnt="5"/>
      <dgm:spPr/>
      <dgm:t>
        <a:bodyPr/>
        <a:lstStyle/>
        <a:p>
          <a:endParaRPr lang="en-GB"/>
        </a:p>
      </dgm:t>
    </dgm:pt>
    <dgm:pt modelId="{FAE1E8CE-BEBF-4EE4-B568-28C36DCA4B89}" type="pres">
      <dgm:prSet presAssocID="{F137F4A4-578B-4FBC-ADF7-69ABA8308FB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E72EDE5-322E-41B9-A419-77AB9C955AF5}" type="pres">
      <dgm:prSet presAssocID="{F137F4A4-578B-4FBC-ADF7-69ABA8308FB1}" presName="dummy" presStyleCnt="0"/>
      <dgm:spPr/>
    </dgm:pt>
    <dgm:pt modelId="{74B47820-6DDE-4259-9BE3-079CE6242E5C}" type="pres">
      <dgm:prSet presAssocID="{A3802D5E-394F-4374-8F26-6BA2A9E6E3EA}" presName="sibTrans" presStyleLbl="sibTrans2D1" presStyleIdx="4" presStyleCnt="5"/>
      <dgm:spPr/>
      <dgm:t>
        <a:bodyPr/>
        <a:lstStyle/>
        <a:p>
          <a:endParaRPr lang="en-GB"/>
        </a:p>
      </dgm:t>
    </dgm:pt>
  </dgm:ptLst>
  <dgm:cxnLst>
    <dgm:cxn modelId="{DB761851-D199-49D4-BA02-62077E447A9D}" srcId="{2B80F389-45E0-48E0-8429-465CD70EAA04}" destId="{5B5D21DD-B5D3-4196-B637-0CB4E72DB32A}" srcOrd="1" destOrd="0" parTransId="{F93CD81D-2C43-4201-BB93-547F63113FE1}" sibTransId="{5591BE09-4DF6-43B9-BA00-37029E3AAC64}"/>
    <dgm:cxn modelId="{510A37CA-46D1-48E0-BB78-965C91E1D0F9}" srcId="{2B80F389-45E0-48E0-8429-465CD70EAA04}" destId="{4C4F2ADC-CD10-43A5-AD9E-AF47F8AD0889}" srcOrd="0" destOrd="0" parTransId="{94BF627D-0C12-4B51-8542-AB96715DB2E6}" sibTransId="{2D220F7C-78DA-4185-BF8A-7CF4538C3E23}"/>
    <dgm:cxn modelId="{2A4E704C-F074-4105-B142-A9AB74149D90}" type="presOf" srcId="{80D7A775-5763-4339-B726-FD6D8217F723}" destId="{B2BB7F3F-B93A-4D26-B1C8-3E8898D9ADEC}" srcOrd="0" destOrd="0" presId="urn:microsoft.com/office/officeart/2005/8/layout/radial6"/>
    <dgm:cxn modelId="{DE487861-44A3-46E4-8E6F-B2466CB64307}" type="presOf" srcId="{3CD891CF-BB12-4F98-958C-D6B251E333E6}" destId="{F2140792-6D60-41EA-AD5E-B3786D7B2EB6}" srcOrd="0" destOrd="0" presId="urn:microsoft.com/office/officeart/2005/8/layout/radial6"/>
    <dgm:cxn modelId="{759D3F60-7A33-431F-8C80-51A80A501812}" type="presOf" srcId="{5591BE09-4DF6-43B9-BA00-37029E3AAC64}" destId="{D45F803D-E59C-47B5-855C-B65899C18A9C}" srcOrd="0" destOrd="0" presId="urn:microsoft.com/office/officeart/2005/8/layout/radial6"/>
    <dgm:cxn modelId="{0BA9D1B5-4455-466D-88E9-27CC0B9EB486}" type="presOf" srcId="{1D92FD6D-2B7A-42E9-BC5E-00591AA37BEA}" destId="{6C60DD03-610E-49FF-A297-D8E5D19F574A}" srcOrd="0" destOrd="0" presId="urn:microsoft.com/office/officeart/2005/8/layout/radial6"/>
    <dgm:cxn modelId="{EED6D743-9CCB-43B1-8C7C-93D373720680}" type="presOf" srcId="{2D220F7C-78DA-4185-BF8A-7CF4538C3E23}" destId="{52136999-001C-44F1-9A50-1DE408B9E688}" srcOrd="0" destOrd="0" presId="urn:microsoft.com/office/officeart/2005/8/layout/radial6"/>
    <dgm:cxn modelId="{4286FD79-7D77-41FD-BB09-25836CA80CBD}" type="presOf" srcId="{26D750D6-58CB-499C-91BC-9E01E95AB7AE}" destId="{8296A9E7-6EDC-43CE-914B-D140204A3B7F}" srcOrd="0" destOrd="0" presId="urn:microsoft.com/office/officeart/2005/8/layout/radial6"/>
    <dgm:cxn modelId="{FDBA9D0E-CD3F-4F67-8C08-ED7C73F746DF}" srcId="{F122B10E-E589-4C5B-A207-8273AE1C7A29}" destId="{2B80F389-45E0-48E0-8429-465CD70EAA04}" srcOrd="0" destOrd="0" parTransId="{76C1FB3F-9342-4D9E-9B5C-FB60F6E7EB4A}" sibTransId="{7F9AE2F4-0446-4412-B319-370846301127}"/>
    <dgm:cxn modelId="{E6E6FD15-BE2B-4930-81A7-CD7EF0DA01B9}" srcId="{2B80F389-45E0-48E0-8429-465CD70EAA04}" destId="{26D750D6-58CB-499C-91BC-9E01E95AB7AE}" srcOrd="2" destOrd="0" parTransId="{E71F7CCE-C867-44C3-8853-0E93F98AD536}" sibTransId="{1D92FD6D-2B7A-42E9-BC5E-00591AA37BEA}"/>
    <dgm:cxn modelId="{3B8F6BD6-8428-4972-930A-9044C074243B}" type="presOf" srcId="{F137F4A4-578B-4FBC-ADF7-69ABA8308FB1}" destId="{FAE1E8CE-BEBF-4EE4-B568-28C36DCA4B89}" srcOrd="0" destOrd="0" presId="urn:microsoft.com/office/officeart/2005/8/layout/radial6"/>
    <dgm:cxn modelId="{36267058-8D8D-41EF-916A-24D4C0C560F2}" type="presOf" srcId="{A3802D5E-394F-4374-8F26-6BA2A9E6E3EA}" destId="{74B47820-6DDE-4259-9BE3-079CE6242E5C}" srcOrd="0" destOrd="0" presId="urn:microsoft.com/office/officeart/2005/8/layout/radial6"/>
    <dgm:cxn modelId="{74F7DBE3-A37E-4382-B545-1A9C2080FF19}" srcId="{2B80F389-45E0-48E0-8429-465CD70EAA04}" destId="{3CD891CF-BB12-4F98-958C-D6B251E333E6}" srcOrd="3" destOrd="0" parTransId="{CED2C447-52D5-4EFC-B343-3605FA8CB459}" sibTransId="{80D7A775-5763-4339-B726-FD6D8217F723}"/>
    <dgm:cxn modelId="{61E92B27-08D4-45A1-BC7B-A2EB94CB1DC0}" type="presOf" srcId="{4C4F2ADC-CD10-43A5-AD9E-AF47F8AD0889}" destId="{B2B64BD1-BFC3-4E1B-B814-D2F7656DD50A}" srcOrd="0" destOrd="0" presId="urn:microsoft.com/office/officeart/2005/8/layout/radial6"/>
    <dgm:cxn modelId="{FC29E716-26AF-407B-BEF4-4BCAEB2709AF}" type="presOf" srcId="{2B80F389-45E0-48E0-8429-465CD70EAA04}" destId="{E6DA7AFB-DC03-4E57-B577-2DC5B06FD5EC}" srcOrd="0" destOrd="0" presId="urn:microsoft.com/office/officeart/2005/8/layout/radial6"/>
    <dgm:cxn modelId="{39BA97D8-578C-4996-B2C2-7C8266F1B804}" type="presOf" srcId="{5B5D21DD-B5D3-4196-B637-0CB4E72DB32A}" destId="{89A44A90-D28C-4167-AB2A-8993E3DE6599}" srcOrd="0" destOrd="0" presId="urn:microsoft.com/office/officeart/2005/8/layout/radial6"/>
    <dgm:cxn modelId="{69BC19A9-09B4-4120-BF50-732D77B0D85F}" type="presOf" srcId="{F122B10E-E589-4C5B-A207-8273AE1C7A29}" destId="{14FDF5A1-1CD4-4897-93C1-8C187668E1BB}" srcOrd="0" destOrd="0" presId="urn:microsoft.com/office/officeart/2005/8/layout/radial6"/>
    <dgm:cxn modelId="{77D6F8F4-2DD5-4B9F-A0CC-179D5A25F864}" srcId="{2B80F389-45E0-48E0-8429-465CD70EAA04}" destId="{F137F4A4-578B-4FBC-ADF7-69ABA8308FB1}" srcOrd="4" destOrd="0" parTransId="{81598867-A863-4177-AF49-2F35D3518241}" sibTransId="{A3802D5E-394F-4374-8F26-6BA2A9E6E3EA}"/>
    <dgm:cxn modelId="{21ACC291-C28C-485E-B95B-2EF622FEBF9A}" type="presParOf" srcId="{14FDF5A1-1CD4-4897-93C1-8C187668E1BB}" destId="{E6DA7AFB-DC03-4E57-B577-2DC5B06FD5EC}" srcOrd="0" destOrd="0" presId="urn:microsoft.com/office/officeart/2005/8/layout/radial6"/>
    <dgm:cxn modelId="{36B57539-7B49-4F68-97E0-054F51C1010D}" type="presParOf" srcId="{14FDF5A1-1CD4-4897-93C1-8C187668E1BB}" destId="{B2B64BD1-BFC3-4E1B-B814-D2F7656DD50A}" srcOrd="1" destOrd="0" presId="urn:microsoft.com/office/officeart/2005/8/layout/radial6"/>
    <dgm:cxn modelId="{A1638051-D765-49D3-875D-7D6F510EE7EF}" type="presParOf" srcId="{14FDF5A1-1CD4-4897-93C1-8C187668E1BB}" destId="{D14DBF90-D838-4155-8C48-984184657D51}" srcOrd="2" destOrd="0" presId="urn:microsoft.com/office/officeart/2005/8/layout/radial6"/>
    <dgm:cxn modelId="{699774A2-A648-48F4-8361-9EF285DB191C}" type="presParOf" srcId="{14FDF5A1-1CD4-4897-93C1-8C187668E1BB}" destId="{52136999-001C-44F1-9A50-1DE408B9E688}" srcOrd="3" destOrd="0" presId="urn:microsoft.com/office/officeart/2005/8/layout/radial6"/>
    <dgm:cxn modelId="{FC396C3D-7900-4053-AF0D-54A0230ED032}" type="presParOf" srcId="{14FDF5A1-1CD4-4897-93C1-8C187668E1BB}" destId="{89A44A90-D28C-4167-AB2A-8993E3DE6599}" srcOrd="4" destOrd="0" presId="urn:microsoft.com/office/officeart/2005/8/layout/radial6"/>
    <dgm:cxn modelId="{B1067D97-D290-447B-BDE4-7D071AAFBF64}" type="presParOf" srcId="{14FDF5A1-1CD4-4897-93C1-8C187668E1BB}" destId="{DEB5211D-0A00-4A73-8A75-638E547510FC}" srcOrd="5" destOrd="0" presId="urn:microsoft.com/office/officeart/2005/8/layout/radial6"/>
    <dgm:cxn modelId="{2CB5133E-3D1D-490C-A2E6-F1A3506C0D01}" type="presParOf" srcId="{14FDF5A1-1CD4-4897-93C1-8C187668E1BB}" destId="{D45F803D-E59C-47B5-855C-B65899C18A9C}" srcOrd="6" destOrd="0" presId="urn:microsoft.com/office/officeart/2005/8/layout/radial6"/>
    <dgm:cxn modelId="{E92CF3DB-9E9C-4599-AF18-1D836FC9BB26}" type="presParOf" srcId="{14FDF5A1-1CD4-4897-93C1-8C187668E1BB}" destId="{8296A9E7-6EDC-43CE-914B-D140204A3B7F}" srcOrd="7" destOrd="0" presId="urn:microsoft.com/office/officeart/2005/8/layout/radial6"/>
    <dgm:cxn modelId="{A8EC20B3-33D7-45CB-B9F7-474D3965824B}" type="presParOf" srcId="{14FDF5A1-1CD4-4897-93C1-8C187668E1BB}" destId="{EACED027-7D31-4A74-B8BA-7D6289FC0AD3}" srcOrd="8" destOrd="0" presId="urn:microsoft.com/office/officeart/2005/8/layout/radial6"/>
    <dgm:cxn modelId="{07452453-8DBE-4EA7-AF1A-168F7BEF5094}" type="presParOf" srcId="{14FDF5A1-1CD4-4897-93C1-8C187668E1BB}" destId="{6C60DD03-610E-49FF-A297-D8E5D19F574A}" srcOrd="9" destOrd="0" presId="urn:microsoft.com/office/officeart/2005/8/layout/radial6"/>
    <dgm:cxn modelId="{7BF7BEBC-1D64-4B47-B359-DA149171705F}" type="presParOf" srcId="{14FDF5A1-1CD4-4897-93C1-8C187668E1BB}" destId="{F2140792-6D60-41EA-AD5E-B3786D7B2EB6}" srcOrd="10" destOrd="0" presId="urn:microsoft.com/office/officeart/2005/8/layout/radial6"/>
    <dgm:cxn modelId="{7669C423-00B6-4F09-B4C0-AE03FFAF66AA}" type="presParOf" srcId="{14FDF5A1-1CD4-4897-93C1-8C187668E1BB}" destId="{A1B64DFB-4936-4CB1-9A61-5D9B74674C10}" srcOrd="11" destOrd="0" presId="urn:microsoft.com/office/officeart/2005/8/layout/radial6"/>
    <dgm:cxn modelId="{04FC91E7-451F-416A-8E6E-D61D310D561C}" type="presParOf" srcId="{14FDF5A1-1CD4-4897-93C1-8C187668E1BB}" destId="{B2BB7F3F-B93A-4D26-B1C8-3E8898D9ADEC}" srcOrd="12" destOrd="0" presId="urn:microsoft.com/office/officeart/2005/8/layout/radial6"/>
    <dgm:cxn modelId="{3D9D7ACE-B9EE-472E-B0FB-F6B6E02C52F4}" type="presParOf" srcId="{14FDF5A1-1CD4-4897-93C1-8C187668E1BB}" destId="{FAE1E8CE-BEBF-4EE4-B568-28C36DCA4B89}" srcOrd="13" destOrd="0" presId="urn:microsoft.com/office/officeart/2005/8/layout/radial6"/>
    <dgm:cxn modelId="{BCBF8DEC-3736-4CE3-9767-1E21496DBD5B}" type="presParOf" srcId="{14FDF5A1-1CD4-4897-93C1-8C187668E1BB}" destId="{FE72EDE5-322E-41B9-A419-77AB9C955AF5}" srcOrd="14" destOrd="0" presId="urn:microsoft.com/office/officeart/2005/8/layout/radial6"/>
    <dgm:cxn modelId="{799BCAD5-983B-4921-9C80-C70C58A3ADDA}" type="presParOf" srcId="{14FDF5A1-1CD4-4897-93C1-8C187668E1BB}" destId="{74B47820-6DDE-4259-9BE3-079CE6242E5C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540B76-9CBD-40E2-895F-3505E81178FF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F1B21B1-31D0-46FC-B611-7F09B9E2EF29}">
      <dgm:prSet/>
      <dgm:spPr>
        <a:solidFill>
          <a:schemeClr val="tx2"/>
        </a:solidFill>
      </dgm:spPr>
      <dgm:t>
        <a:bodyPr/>
        <a:lstStyle/>
        <a:p>
          <a:pPr rtl="0"/>
          <a:r>
            <a:rPr lang="en-GB" dirty="0" smtClean="0"/>
            <a:t>Aim:</a:t>
          </a:r>
          <a:endParaRPr lang="en-GB" dirty="0"/>
        </a:p>
      </dgm:t>
    </dgm:pt>
    <dgm:pt modelId="{F5017BA9-B644-4A68-83A2-E07A16FB8C02}" type="parTrans" cxnId="{4D2C6379-8A97-4CB5-90C7-8B3D23893B1B}">
      <dgm:prSet/>
      <dgm:spPr/>
      <dgm:t>
        <a:bodyPr/>
        <a:lstStyle/>
        <a:p>
          <a:endParaRPr lang="en-GB"/>
        </a:p>
      </dgm:t>
    </dgm:pt>
    <dgm:pt modelId="{77FA7AA1-0C56-4D78-B137-18295F6910A8}" type="sibTrans" cxnId="{4D2C6379-8A97-4CB5-90C7-8B3D23893B1B}">
      <dgm:prSet/>
      <dgm:spPr/>
      <dgm:t>
        <a:bodyPr/>
        <a:lstStyle/>
        <a:p>
          <a:endParaRPr lang="en-GB"/>
        </a:p>
      </dgm:t>
    </dgm:pt>
    <dgm:pt modelId="{3BFEFBF0-4C6D-4AC6-92A4-EC37FBD4ED66}">
      <dgm:prSet/>
      <dgm:spPr>
        <a:solidFill>
          <a:schemeClr val="tx2"/>
        </a:solidFill>
      </dgm:spPr>
      <dgm:t>
        <a:bodyPr/>
        <a:lstStyle/>
        <a:p>
          <a:pPr rtl="0"/>
          <a:r>
            <a:rPr lang="en-GB" dirty="0" smtClean="0"/>
            <a:t>Providing reliable information about the state of a colonic device to a decision making process for its navigation</a:t>
          </a:r>
          <a:endParaRPr lang="en-GB" dirty="0"/>
        </a:p>
      </dgm:t>
    </dgm:pt>
    <dgm:pt modelId="{8AC615A4-CCFE-483F-A9C9-F25D8450DB43}" type="parTrans" cxnId="{AF3CDD73-62BD-4992-82F0-1F9B5F888FB8}">
      <dgm:prSet/>
      <dgm:spPr/>
      <dgm:t>
        <a:bodyPr/>
        <a:lstStyle/>
        <a:p>
          <a:endParaRPr lang="en-GB"/>
        </a:p>
      </dgm:t>
    </dgm:pt>
    <dgm:pt modelId="{C07578DD-262E-4BF2-B4C2-B02720EC4538}" type="sibTrans" cxnId="{AF3CDD73-62BD-4992-82F0-1F9B5F888FB8}">
      <dgm:prSet/>
      <dgm:spPr/>
      <dgm:t>
        <a:bodyPr/>
        <a:lstStyle/>
        <a:p>
          <a:endParaRPr lang="en-GB"/>
        </a:p>
      </dgm:t>
    </dgm:pt>
    <dgm:pt modelId="{81E0EEC5-179E-4F06-86CB-AB538F2C53CB}">
      <dgm:prSet/>
      <dgm:spPr>
        <a:solidFill>
          <a:schemeClr val="tx2"/>
        </a:solidFill>
      </dgm:spPr>
      <dgm:t>
        <a:bodyPr/>
        <a:lstStyle/>
        <a:p>
          <a:pPr rtl="0"/>
          <a:r>
            <a:rPr lang="en-GB" dirty="0" smtClean="0"/>
            <a:t>Problem:</a:t>
          </a:r>
          <a:endParaRPr lang="en-GB" dirty="0"/>
        </a:p>
      </dgm:t>
    </dgm:pt>
    <dgm:pt modelId="{AFD88C27-5D7A-4C4C-A5FD-34706BE6A172}" type="parTrans" cxnId="{A429CA29-99FB-4D54-ADD1-B22FD6638A5B}">
      <dgm:prSet/>
      <dgm:spPr/>
      <dgm:t>
        <a:bodyPr/>
        <a:lstStyle/>
        <a:p>
          <a:endParaRPr lang="en-GB"/>
        </a:p>
      </dgm:t>
    </dgm:pt>
    <dgm:pt modelId="{B8494453-7D65-444A-9FBB-375DBF2E4EDC}" type="sibTrans" cxnId="{A429CA29-99FB-4D54-ADD1-B22FD6638A5B}">
      <dgm:prSet/>
      <dgm:spPr/>
      <dgm:t>
        <a:bodyPr/>
        <a:lstStyle/>
        <a:p>
          <a:endParaRPr lang="en-GB"/>
        </a:p>
      </dgm:t>
    </dgm:pt>
    <dgm:pt modelId="{C54F8529-357C-4886-8108-12524A8968B4}">
      <dgm:prSet/>
      <dgm:spPr>
        <a:solidFill>
          <a:schemeClr val="tx2"/>
        </a:solidFill>
      </dgm:spPr>
      <dgm:t>
        <a:bodyPr/>
        <a:lstStyle/>
        <a:p>
          <a:pPr rtl="0"/>
          <a:r>
            <a:rPr lang="en-GB" dirty="0" smtClean="0"/>
            <a:t>Unpredictable colon topography</a:t>
          </a:r>
          <a:endParaRPr lang="en-GB" dirty="0"/>
        </a:p>
      </dgm:t>
    </dgm:pt>
    <dgm:pt modelId="{5B824F55-BDC5-4A3C-8AF8-2F67D70DDD8F}" type="parTrans" cxnId="{964EFEC9-025D-4D94-BAA6-E6E7FC99519B}">
      <dgm:prSet/>
      <dgm:spPr/>
      <dgm:t>
        <a:bodyPr/>
        <a:lstStyle/>
        <a:p>
          <a:endParaRPr lang="en-GB"/>
        </a:p>
      </dgm:t>
    </dgm:pt>
    <dgm:pt modelId="{1E8369B6-C7A7-4556-BD7A-06D22386F582}" type="sibTrans" cxnId="{964EFEC9-025D-4D94-BAA6-E6E7FC99519B}">
      <dgm:prSet/>
      <dgm:spPr/>
      <dgm:t>
        <a:bodyPr/>
        <a:lstStyle/>
        <a:p>
          <a:endParaRPr lang="en-GB"/>
        </a:p>
      </dgm:t>
    </dgm:pt>
    <dgm:pt modelId="{F6F43F8E-493B-4BBF-9CA6-D27D82A2F59C}">
      <dgm:prSet/>
      <dgm:spPr>
        <a:solidFill>
          <a:schemeClr val="tx2"/>
        </a:solidFill>
      </dgm:spPr>
      <dgm:t>
        <a:bodyPr/>
        <a:lstStyle/>
        <a:p>
          <a:pPr rtl="0"/>
          <a:r>
            <a:rPr lang="en-GB" dirty="0" smtClean="0"/>
            <a:t>Imperfect sensor data</a:t>
          </a:r>
          <a:endParaRPr lang="en-GB" dirty="0"/>
        </a:p>
      </dgm:t>
    </dgm:pt>
    <dgm:pt modelId="{3E9B51A8-588A-4DF9-BAEE-EA72430720AD}" type="parTrans" cxnId="{67392324-7FCF-4AAC-9F65-68595B3D5D9D}">
      <dgm:prSet/>
      <dgm:spPr/>
      <dgm:t>
        <a:bodyPr/>
        <a:lstStyle/>
        <a:p>
          <a:endParaRPr lang="en-GB"/>
        </a:p>
      </dgm:t>
    </dgm:pt>
    <dgm:pt modelId="{084DF3DF-C1F2-48E7-B427-E7DE0BAEFC92}" type="sibTrans" cxnId="{67392324-7FCF-4AAC-9F65-68595B3D5D9D}">
      <dgm:prSet/>
      <dgm:spPr/>
      <dgm:t>
        <a:bodyPr/>
        <a:lstStyle/>
        <a:p>
          <a:endParaRPr lang="en-GB"/>
        </a:p>
      </dgm:t>
    </dgm:pt>
    <dgm:pt modelId="{736F16F6-461E-45F3-814D-5694CA9C3881}">
      <dgm:prSet/>
      <dgm:spPr>
        <a:solidFill>
          <a:schemeClr val="tx2"/>
        </a:solidFill>
      </dgm:spPr>
      <dgm:t>
        <a:bodyPr/>
        <a:lstStyle/>
        <a:p>
          <a:pPr rtl="0"/>
          <a:r>
            <a:rPr lang="en-GB" dirty="0" smtClean="0"/>
            <a:t>Approach:</a:t>
          </a:r>
          <a:endParaRPr lang="en-GB" dirty="0"/>
        </a:p>
      </dgm:t>
    </dgm:pt>
    <dgm:pt modelId="{D6A551BA-C5E4-4353-92EC-0203076C4F40}" type="parTrans" cxnId="{5C2BD5D6-FE48-42E8-874D-A0BC9DD3C3E3}">
      <dgm:prSet/>
      <dgm:spPr/>
      <dgm:t>
        <a:bodyPr/>
        <a:lstStyle/>
        <a:p>
          <a:endParaRPr lang="en-GB"/>
        </a:p>
      </dgm:t>
    </dgm:pt>
    <dgm:pt modelId="{35862529-2E0B-4399-8EAB-E9627E177DB0}" type="sibTrans" cxnId="{5C2BD5D6-FE48-42E8-874D-A0BC9DD3C3E3}">
      <dgm:prSet/>
      <dgm:spPr/>
      <dgm:t>
        <a:bodyPr/>
        <a:lstStyle/>
        <a:p>
          <a:endParaRPr lang="en-GB"/>
        </a:p>
      </dgm:t>
    </dgm:pt>
    <dgm:pt modelId="{A48722CB-D613-4E64-B955-FFCEB7EBBD28}">
      <dgm:prSet/>
      <dgm:spPr>
        <a:solidFill>
          <a:schemeClr val="tx2"/>
        </a:solidFill>
      </dgm:spPr>
      <dgm:t>
        <a:bodyPr/>
        <a:lstStyle/>
        <a:p>
          <a:pPr rtl="0"/>
          <a:r>
            <a:rPr lang="en-GB" dirty="0" smtClean="0"/>
            <a:t>Estimation of the state of the device by combining the imperfect sensor data using evidence theory</a:t>
          </a:r>
          <a:endParaRPr lang="en-GB" dirty="0"/>
        </a:p>
      </dgm:t>
    </dgm:pt>
    <dgm:pt modelId="{C880BC38-E0FC-4A5A-9456-B0769040E6B5}" type="parTrans" cxnId="{8868E5BD-08BA-4177-8590-0EBB4B1FCCA5}">
      <dgm:prSet/>
      <dgm:spPr/>
      <dgm:t>
        <a:bodyPr/>
        <a:lstStyle/>
        <a:p>
          <a:endParaRPr lang="en-GB"/>
        </a:p>
      </dgm:t>
    </dgm:pt>
    <dgm:pt modelId="{15A2B4BB-BF4E-4A42-BF09-C67AB4BB2CB0}" type="sibTrans" cxnId="{8868E5BD-08BA-4177-8590-0EBB4B1FCCA5}">
      <dgm:prSet/>
      <dgm:spPr/>
      <dgm:t>
        <a:bodyPr/>
        <a:lstStyle/>
        <a:p>
          <a:endParaRPr lang="en-GB"/>
        </a:p>
      </dgm:t>
    </dgm:pt>
    <dgm:pt modelId="{6DBEAF4B-7C2B-45F4-A184-53629D44E007}" type="pres">
      <dgm:prSet presAssocID="{DD540B76-9CBD-40E2-895F-3505E81178FF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A6172EF-2FF4-4EB6-8564-C33C86044D9C}" type="pres">
      <dgm:prSet presAssocID="{DD540B76-9CBD-40E2-895F-3505E81178FF}" presName="arrow" presStyleLbl="bgShp" presStyleIdx="0" presStyleCnt="1" custLinFactNeighborY="-1695"/>
      <dgm:spPr>
        <a:solidFill>
          <a:schemeClr val="accent1"/>
        </a:solidFill>
      </dgm:spPr>
      <dgm:t>
        <a:bodyPr/>
        <a:lstStyle/>
        <a:p>
          <a:endParaRPr lang="en-GB"/>
        </a:p>
      </dgm:t>
    </dgm:pt>
    <dgm:pt modelId="{24C98950-2891-403D-9A14-769686D54B64}" type="pres">
      <dgm:prSet presAssocID="{DD540B76-9CBD-40E2-895F-3505E81178FF}" presName="linearProcess" presStyleCnt="0"/>
      <dgm:spPr/>
    </dgm:pt>
    <dgm:pt modelId="{9A30843E-478D-4B89-B900-7D9AA046CD52}" type="pres">
      <dgm:prSet presAssocID="{0F1B21B1-31D0-46FC-B611-7F09B9E2EF29}" presName="textNode" presStyleLbl="node1" presStyleIdx="0" presStyleCnt="3" custLinFactNeighborX="5543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A539EC6-CD29-4B5C-8029-F07B5BD5C4FC}" type="pres">
      <dgm:prSet presAssocID="{77FA7AA1-0C56-4D78-B137-18295F6910A8}" presName="sibTrans" presStyleCnt="0"/>
      <dgm:spPr/>
    </dgm:pt>
    <dgm:pt modelId="{3BA8F5CB-D8F4-47A3-9A2D-B20BD3F1D267}" type="pres">
      <dgm:prSet presAssocID="{81E0EEC5-179E-4F06-86CB-AB538F2C53CB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32852B4-4894-47C3-A0BA-25FEDE1F8382}" type="pres">
      <dgm:prSet presAssocID="{B8494453-7D65-444A-9FBB-375DBF2E4EDC}" presName="sibTrans" presStyleCnt="0"/>
      <dgm:spPr/>
    </dgm:pt>
    <dgm:pt modelId="{CB16F246-BF58-4E1A-ADB7-28BA7622685B}" type="pres">
      <dgm:prSet presAssocID="{736F16F6-461E-45F3-814D-5694CA9C3881}" presName="textNode" presStyleLbl="node1" presStyleIdx="2" presStyleCnt="3" custLinFactNeighborX="-6704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868E5BD-08BA-4177-8590-0EBB4B1FCCA5}" srcId="{736F16F6-461E-45F3-814D-5694CA9C3881}" destId="{A48722CB-D613-4E64-B955-FFCEB7EBBD28}" srcOrd="0" destOrd="0" parTransId="{C880BC38-E0FC-4A5A-9456-B0769040E6B5}" sibTransId="{15A2B4BB-BF4E-4A42-BF09-C67AB4BB2CB0}"/>
    <dgm:cxn modelId="{964EFEC9-025D-4D94-BAA6-E6E7FC99519B}" srcId="{81E0EEC5-179E-4F06-86CB-AB538F2C53CB}" destId="{C54F8529-357C-4886-8108-12524A8968B4}" srcOrd="0" destOrd="0" parTransId="{5B824F55-BDC5-4A3C-8AF8-2F67D70DDD8F}" sibTransId="{1E8369B6-C7A7-4556-BD7A-06D22386F582}"/>
    <dgm:cxn modelId="{67392324-7FCF-4AAC-9F65-68595B3D5D9D}" srcId="{81E0EEC5-179E-4F06-86CB-AB538F2C53CB}" destId="{F6F43F8E-493B-4BBF-9CA6-D27D82A2F59C}" srcOrd="1" destOrd="0" parTransId="{3E9B51A8-588A-4DF9-BAEE-EA72430720AD}" sibTransId="{084DF3DF-C1F2-48E7-B427-E7DE0BAEFC92}"/>
    <dgm:cxn modelId="{C58DCBBA-CAC1-48F9-880E-804899E27C86}" type="presOf" srcId="{0F1B21B1-31D0-46FC-B611-7F09B9E2EF29}" destId="{9A30843E-478D-4B89-B900-7D9AA046CD52}" srcOrd="0" destOrd="0" presId="urn:microsoft.com/office/officeart/2005/8/layout/hProcess9"/>
    <dgm:cxn modelId="{E3D85ED3-5F96-46FE-8FDC-F65B07DAF395}" type="presOf" srcId="{81E0EEC5-179E-4F06-86CB-AB538F2C53CB}" destId="{3BA8F5CB-D8F4-47A3-9A2D-B20BD3F1D267}" srcOrd="0" destOrd="0" presId="urn:microsoft.com/office/officeart/2005/8/layout/hProcess9"/>
    <dgm:cxn modelId="{AF3CDD73-62BD-4992-82F0-1F9B5F888FB8}" srcId="{0F1B21B1-31D0-46FC-B611-7F09B9E2EF29}" destId="{3BFEFBF0-4C6D-4AC6-92A4-EC37FBD4ED66}" srcOrd="0" destOrd="0" parTransId="{8AC615A4-CCFE-483F-A9C9-F25D8450DB43}" sibTransId="{C07578DD-262E-4BF2-B4C2-B02720EC4538}"/>
    <dgm:cxn modelId="{BBEAF221-50BF-4A7C-8987-FA6F870D0C83}" type="presOf" srcId="{F6F43F8E-493B-4BBF-9CA6-D27D82A2F59C}" destId="{3BA8F5CB-D8F4-47A3-9A2D-B20BD3F1D267}" srcOrd="0" destOrd="2" presId="urn:microsoft.com/office/officeart/2005/8/layout/hProcess9"/>
    <dgm:cxn modelId="{5C84EB0C-6E41-4283-B2DF-DB30964A2F3A}" type="presOf" srcId="{A48722CB-D613-4E64-B955-FFCEB7EBBD28}" destId="{CB16F246-BF58-4E1A-ADB7-28BA7622685B}" srcOrd="0" destOrd="1" presId="urn:microsoft.com/office/officeart/2005/8/layout/hProcess9"/>
    <dgm:cxn modelId="{3AF3C2D1-7997-43E5-B139-A872028FF72D}" type="presOf" srcId="{DD540B76-9CBD-40E2-895F-3505E81178FF}" destId="{6DBEAF4B-7C2B-45F4-A184-53629D44E007}" srcOrd="0" destOrd="0" presId="urn:microsoft.com/office/officeart/2005/8/layout/hProcess9"/>
    <dgm:cxn modelId="{84D2FCEA-1699-4DCA-A9CF-2CA8FB08EA9D}" type="presOf" srcId="{C54F8529-357C-4886-8108-12524A8968B4}" destId="{3BA8F5CB-D8F4-47A3-9A2D-B20BD3F1D267}" srcOrd="0" destOrd="1" presId="urn:microsoft.com/office/officeart/2005/8/layout/hProcess9"/>
    <dgm:cxn modelId="{308A4E6C-61A4-4579-8453-0C6D21C9D486}" type="presOf" srcId="{3BFEFBF0-4C6D-4AC6-92A4-EC37FBD4ED66}" destId="{9A30843E-478D-4B89-B900-7D9AA046CD52}" srcOrd="0" destOrd="1" presId="urn:microsoft.com/office/officeart/2005/8/layout/hProcess9"/>
    <dgm:cxn modelId="{A429CA29-99FB-4D54-ADD1-B22FD6638A5B}" srcId="{DD540B76-9CBD-40E2-895F-3505E81178FF}" destId="{81E0EEC5-179E-4F06-86CB-AB538F2C53CB}" srcOrd="1" destOrd="0" parTransId="{AFD88C27-5D7A-4C4C-A5FD-34706BE6A172}" sibTransId="{B8494453-7D65-444A-9FBB-375DBF2E4EDC}"/>
    <dgm:cxn modelId="{371A8F90-3B27-4F69-972C-86B3C7947385}" type="presOf" srcId="{736F16F6-461E-45F3-814D-5694CA9C3881}" destId="{CB16F246-BF58-4E1A-ADB7-28BA7622685B}" srcOrd="0" destOrd="0" presId="urn:microsoft.com/office/officeart/2005/8/layout/hProcess9"/>
    <dgm:cxn modelId="{5C2BD5D6-FE48-42E8-874D-A0BC9DD3C3E3}" srcId="{DD540B76-9CBD-40E2-895F-3505E81178FF}" destId="{736F16F6-461E-45F3-814D-5694CA9C3881}" srcOrd="2" destOrd="0" parTransId="{D6A551BA-C5E4-4353-92EC-0203076C4F40}" sibTransId="{35862529-2E0B-4399-8EAB-E9627E177DB0}"/>
    <dgm:cxn modelId="{4D2C6379-8A97-4CB5-90C7-8B3D23893B1B}" srcId="{DD540B76-9CBD-40E2-895F-3505E81178FF}" destId="{0F1B21B1-31D0-46FC-B611-7F09B9E2EF29}" srcOrd="0" destOrd="0" parTransId="{F5017BA9-B644-4A68-83A2-E07A16FB8C02}" sibTransId="{77FA7AA1-0C56-4D78-B137-18295F6910A8}"/>
    <dgm:cxn modelId="{4B75B139-D3A8-4FF8-8E8C-036310CF4A46}" type="presParOf" srcId="{6DBEAF4B-7C2B-45F4-A184-53629D44E007}" destId="{4A6172EF-2FF4-4EB6-8564-C33C86044D9C}" srcOrd="0" destOrd="0" presId="urn:microsoft.com/office/officeart/2005/8/layout/hProcess9"/>
    <dgm:cxn modelId="{D156D16D-5CB7-4C8B-A7BA-041BE8FEDB2D}" type="presParOf" srcId="{6DBEAF4B-7C2B-45F4-A184-53629D44E007}" destId="{24C98950-2891-403D-9A14-769686D54B64}" srcOrd="1" destOrd="0" presId="urn:microsoft.com/office/officeart/2005/8/layout/hProcess9"/>
    <dgm:cxn modelId="{0623D0B5-1CF8-4580-872F-53665E86F0EB}" type="presParOf" srcId="{24C98950-2891-403D-9A14-769686D54B64}" destId="{9A30843E-478D-4B89-B900-7D9AA046CD52}" srcOrd="0" destOrd="0" presId="urn:microsoft.com/office/officeart/2005/8/layout/hProcess9"/>
    <dgm:cxn modelId="{41BA4079-7BF6-4B0E-99B4-DA9142747CC5}" type="presParOf" srcId="{24C98950-2891-403D-9A14-769686D54B64}" destId="{7A539EC6-CD29-4B5C-8029-F07B5BD5C4FC}" srcOrd="1" destOrd="0" presId="urn:microsoft.com/office/officeart/2005/8/layout/hProcess9"/>
    <dgm:cxn modelId="{19AAF538-EC88-48DC-8630-A5FFE074C60A}" type="presParOf" srcId="{24C98950-2891-403D-9A14-769686D54B64}" destId="{3BA8F5CB-D8F4-47A3-9A2D-B20BD3F1D267}" srcOrd="2" destOrd="0" presId="urn:microsoft.com/office/officeart/2005/8/layout/hProcess9"/>
    <dgm:cxn modelId="{89947A35-DCBA-4E43-A0BB-4CCE25885AC8}" type="presParOf" srcId="{24C98950-2891-403D-9A14-769686D54B64}" destId="{532852B4-4894-47C3-A0BA-25FEDE1F8382}" srcOrd="3" destOrd="0" presId="urn:microsoft.com/office/officeart/2005/8/layout/hProcess9"/>
    <dgm:cxn modelId="{1C360103-9F5D-42FF-A37C-55E32E0E6FF2}" type="presParOf" srcId="{24C98950-2891-403D-9A14-769686D54B64}" destId="{CB16F246-BF58-4E1A-ADB7-28BA7622685B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B47820-6DDE-4259-9BE3-079CE6242E5C}">
      <dsp:nvSpPr>
        <dsp:cNvPr id="0" name=""/>
        <dsp:cNvSpPr/>
      </dsp:nvSpPr>
      <dsp:spPr>
        <a:xfrm>
          <a:off x="2366010" y="524475"/>
          <a:ext cx="3497578" cy="3497578"/>
        </a:xfrm>
        <a:prstGeom prst="blockArc">
          <a:avLst>
            <a:gd name="adj1" fmla="val 11880000"/>
            <a:gd name="adj2" fmla="val 16200000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BB7F3F-B93A-4D26-B1C8-3E8898D9ADEC}">
      <dsp:nvSpPr>
        <dsp:cNvPr id="0" name=""/>
        <dsp:cNvSpPr/>
      </dsp:nvSpPr>
      <dsp:spPr>
        <a:xfrm>
          <a:off x="2366010" y="524475"/>
          <a:ext cx="3497578" cy="3497578"/>
        </a:xfrm>
        <a:prstGeom prst="blockArc">
          <a:avLst>
            <a:gd name="adj1" fmla="val 7560000"/>
            <a:gd name="adj2" fmla="val 11880000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60DD03-610E-49FF-A297-D8E5D19F574A}">
      <dsp:nvSpPr>
        <dsp:cNvPr id="0" name=""/>
        <dsp:cNvSpPr/>
      </dsp:nvSpPr>
      <dsp:spPr>
        <a:xfrm>
          <a:off x="2366010" y="524475"/>
          <a:ext cx="3497578" cy="3497578"/>
        </a:xfrm>
        <a:prstGeom prst="blockArc">
          <a:avLst>
            <a:gd name="adj1" fmla="val 3240000"/>
            <a:gd name="adj2" fmla="val 7560000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5F803D-E59C-47B5-855C-B65899C18A9C}">
      <dsp:nvSpPr>
        <dsp:cNvPr id="0" name=""/>
        <dsp:cNvSpPr/>
      </dsp:nvSpPr>
      <dsp:spPr>
        <a:xfrm>
          <a:off x="2366010" y="524475"/>
          <a:ext cx="3497578" cy="3497578"/>
        </a:xfrm>
        <a:prstGeom prst="blockArc">
          <a:avLst>
            <a:gd name="adj1" fmla="val 20520000"/>
            <a:gd name="adj2" fmla="val 3240000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136999-001C-44F1-9A50-1DE408B9E688}">
      <dsp:nvSpPr>
        <dsp:cNvPr id="0" name=""/>
        <dsp:cNvSpPr/>
      </dsp:nvSpPr>
      <dsp:spPr>
        <a:xfrm>
          <a:off x="2366010" y="524475"/>
          <a:ext cx="3497578" cy="3497578"/>
        </a:xfrm>
        <a:prstGeom prst="blockArc">
          <a:avLst>
            <a:gd name="adj1" fmla="val 16200000"/>
            <a:gd name="adj2" fmla="val 20520000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DA7AFB-DC03-4E57-B577-2DC5B06FD5EC}">
      <dsp:nvSpPr>
        <dsp:cNvPr id="0" name=""/>
        <dsp:cNvSpPr/>
      </dsp:nvSpPr>
      <dsp:spPr>
        <a:xfrm>
          <a:off x="3309118" y="1467583"/>
          <a:ext cx="1611362" cy="16113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Navigation of  a robotic hydro-colonoscope</a:t>
          </a:r>
          <a:endParaRPr lang="en-GB" sz="1600" kern="1200" dirty="0"/>
        </a:p>
      </dsp:txBody>
      <dsp:txXfrm>
        <a:off x="3545097" y="1703562"/>
        <a:ext cx="1139404" cy="1139404"/>
      </dsp:txXfrm>
    </dsp:sp>
    <dsp:sp modelId="{B2B64BD1-BFC3-4E1B-B814-D2F7656DD50A}">
      <dsp:nvSpPr>
        <dsp:cNvPr id="0" name=""/>
        <dsp:cNvSpPr/>
      </dsp:nvSpPr>
      <dsp:spPr>
        <a:xfrm>
          <a:off x="3550823" y="1105"/>
          <a:ext cx="1127953" cy="11279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Localisation </a:t>
          </a:r>
          <a:r>
            <a:rPr lang="en-GB" sz="1200" kern="1200" baseline="0" dirty="0" smtClean="0"/>
            <a:t>in colon lumen</a:t>
          </a:r>
          <a:endParaRPr lang="en-GB" sz="1200" kern="1200" dirty="0"/>
        </a:p>
      </dsp:txBody>
      <dsp:txXfrm>
        <a:off x="3716008" y="166290"/>
        <a:ext cx="797583" cy="797583"/>
      </dsp:txXfrm>
    </dsp:sp>
    <dsp:sp modelId="{89A44A90-D28C-4167-AB2A-8993E3DE6599}">
      <dsp:nvSpPr>
        <dsp:cNvPr id="0" name=""/>
        <dsp:cNvSpPr/>
      </dsp:nvSpPr>
      <dsp:spPr>
        <a:xfrm>
          <a:off x="5175401" y="1181430"/>
          <a:ext cx="1127953" cy="11279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Mapping of patient’s colon</a:t>
          </a:r>
        </a:p>
      </dsp:txBody>
      <dsp:txXfrm>
        <a:off x="5340586" y="1346615"/>
        <a:ext cx="797583" cy="797583"/>
      </dsp:txXfrm>
    </dsp:sp>
    <dsp:sp modelId="{8296A9E7-6EDC-43CE-914B-D140204A3B7F}">
      <dsp:nvSpPr>
        <dsp:cNvPr id="0" name=""/>
        <dsp:cNvSpPr/>
      </dsp:nvSpPr>
      <dsp:spPr>
        <a:xfrm>
          <a:off x="4554867" y="3091236"/>
          <a:ext cx="1127953" cy="11279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Providing navigation system with location data</a:t>
          </a:r>
        </a:p>
      </dsp:txBody>
      <dsp:txXfrm>
        <a:off x="4720052" y="3256421"/>
        <a:ext cx="797583" cy="797583"/>
      </dsp:txXfrm>
    </dsp:sp>
    <dsp:sp modelId="{F2140792-6D60-41EA-AD5E-B3786D7B2EB6}">
      <dsp:nvSpPr>
        <dsp:cNvPr id="0" name=""/>
        <dsp:cNvSpPr/>
      </dsp:nvSpPr>
      <dsp:spPr>
        <a:xfrm>
          <a:off x="2546778" y="3091236"/>
          <a:ext cx="1127953" cy="11279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Sensor Integration</a:t>
          </a:r>
          <a:r>
            <a:rPr lang="en-GB" sz="1200" kern="1200" baseline="0" dirty="0" smtClean="0"/>
            <a:t> for increased reliability</a:t>
          </a:r>
        </a:p>
      </dsp:txBody>
      <dsp:txXfrm>
        <a:off x="2711963" y="3256421"/>
        <a:ext cx="797583" cy="797583"/>
      </dsp:txXfrm>
    </dsp:sp>
    <dsp:sp modelId="{FAE1E8CE-BEBF-4EE4-B568-28C36DCA4B89}">
      <dsp:nvSpPr>
        <dsp:cNvPr id="0" name=""/>
        <dsp:cNvSpPr/>
      </dsp:nvSpPr>
      <dsp:spPr>
        <a:xfrm>
          <a:off x="1926244" y="1181430"/>
          <a:ext cx="1127953" cy="11279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Development</a:t>
          </a:r>
          <a:r>
            <a:rPr lang="en-GB" sz="1100" kern="1200" baseline="0" dirty="0" smtClean="0"/>
            <a:t> of test environment </a:t>
          </a:r>
          <a:endParaRPr lang="en-GB" sz="1100" kern="1200" dirty="0" smtClean="0"/>
        </a:p>
      </dsp:txBody>
      <dsp:txXfrm>
        <a:off x="2091429" y="1346615"/>
        <a:ext cx="797583" cy="7975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6172EF-2FF4-4EB6-8564-C33C86044D9C}">
      <dsp:nvSpPr>
        <dsp:cNvPr id="0" name=""/>
        <dsp:cNvSpPr/>
      </dsp:nvSpPr>
      <dsp:spPr>
        <a:xfrm>
          <a:off x="611819" y="0"/>
          <a:ext cx="6933953" cy="4104456"/>
        </a:xfrm>
        <a:prstGeom prst="rightArrow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30843E-478D-4B89-B900-7D9AA046CD52}">
      <dsp:nvSpPr>
        <dsp:cNvPr id="0" name=""/>
        <dsp:cNvSpPr/>
      </dsp:nvSpPr>
      <dsp:spPr>
        <a:xfrm>
          <a:off x="349303" y="1231336"/>
          <a:ext cx="2447277" cy="1641782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Aim:</a:t>
          </a:r>
          <a:endParaRPr lang="en-GB" sz="18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Providing reliable information about the state of a colonic device to a decision making process for its navigation</a:t>
          </a:r>
          <a:endParaRPr lang="en-GB" sz="1400" kern="1200" dirty="0"/>
        </a:p>
      </dsp:txBody>
      <dsp:txXfrm>
        <a:off x="429448" y="1311481"/>
        <a:ext cx="2286987" cy="1481492"/>
      </dsp:txXfrm>
    </dsp:sp>
    <dsp:sp modelId="{3BA8F5CB-D8F4-47A3-9A2D-B20BD3F1D267}">
      <dsp:nvSpPr>
        <dsp:cNvPr id="0" name=""/>
        <dsp:cNvSpPr/>
      </dsp:nvSpPr>
      <dsp:spPr>
        <a:xfrm>
          <a:off x="2855157" y="1231336"/>
          <a:ext cx="2447277" cy="1641782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Problem:</a:t>
          </a:r>
          <a:endParaRPr lang="en-GB" sz="18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Unpredictable colon topography</a:t>
          </a:r>
          <a:endParaRPr lang="en-GB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Imperfect sensor data</a:t>
          </a:r>
          <a:endParaRPr lang="en-GB" sz="1400" kern="1200" dirty="0"/>
        </a:p>
      </dsp:txBody>
      <dsp:txXfrm>
        <a:off x="2935302" y="1311481"/>
        <a:ext cx="2286987" cy="1481492"/>
      </dsp:txXfrm>
    </dsp:sp>
    <dsp:sp modelId="{CB16F246-BF58-4E1A-ADB7-28BA7622685B}">
      <dsp:nvSpPr>
        <dsp:cNvPr id="0" name=""/>
        <dsp:cNvSpPr/>
      </dsp:nvSpPr>
      <dsp:spPr>
        <a:xfrm>
          <a:off x="5345754" y="1231336"/>
          <a:ext cx="2447277" cy="1641782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Approach:</a:t>
          </a:r>
          <a:endParaRPr lang="en-GB" sz="18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Estimation of the state of the device by combining the imperfect sensor data using evidence theory</a:t>
          </a:r>
          <a:endParaRPr lang="en-GB" sz="1400" kern="1200" dirty="0"/>
        </a:p>
      </dsp:txBody>
      <dsp:txXfrm>
        <a:off x="5425899" y="1311481"/>
        <a:ext cx="2286987" cy="14814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AB05D3-0BE7-450A-B22F-D43C1817F2C2}" type="datetimeFigureOut">
              <a:rPr lang="en-US" smtClean="0"/>
              <a:t>9/10/2013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2262C-25A7-42CD-A268-8796980FBD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431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2262C-25A7-42CD-A268-8796980FBDF7}" type="slidenum">
              <a:rPr lang="en-US" smtClean="0"/>
              <a:t>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5661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2262C-25A7-42CD-A268-8796980FBDF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857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itchFamily="34" charset="0"/>
              <a:buChar char="•"/>
            </a:pPr>
            <a:r>
              <a:rPr lang="en-GB" baseline="0" dirty="0" smtClean="0"/>
              <a:t>CODIR utilises the advantage of the recently introduced method where water is used to inflate the colon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GB" baseline="0" dirty="0" smtClean="0"/>
              <a:t>Reduction of discomfort (less spasms)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GB" baseline="0" dirty="0" smtClean="0"/>
              <a:t>CODIR  furthermore develops a miniature colonic device which propellers itself inside the colon to reduce the forces applied to the colon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2262C-25A7-42CD-A268-8796980FBDF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145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Aim of CODIR</a:t>
            </a:r>
            <a:r>
              <a:rPr lang="en-GB" baseline="0" dirty="0" smtClean="0"/>
              <a:t> p</a:t>
            </a:r>
            <a:r>
              <a:rPr lang="en-GB" dirty="0" smtClean="0"/>
              <a:t>roject related to my work:</a:t>
            </a:r>
          </a:p>
          <a:p>
            <a:r>
              <a:rPr lang="en-GB" dirty="0" smtClean="0"/>
              <a:t>-Enable</a:t>
            </a:r>
            <a:r>
              <a:rPr lang="en-GB" baseline="0" dirty="0" smtClean="0"/>
              <a:t> colonoscopy robot to inspect the colon thoroughly and fast enough to improve the current standard procedure.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Problem:</a:t>
            </a:r>
          </a:p>
          <a:p>
            <a:r>
              <a:rPr lang="en-GB" dirty="0" smtClean="0"/>
              <a:t>-Colon</a:t>
            </a:r>
            <a:r>
              <a:rPr lang="en-GB" baseline="0" dirty="0" smtClean="0"/>
              <a:t> topography is i</a:t>
            </a:r>
            <a:r>
              <a:rPr lang="en-GB" dirty="0" smtClean="0"/>
              <a:t>rregular, mobile </a:t>
            </a:r>
            <a:r>
              <a:rPr lang="en-GB" baseline="0" dirty="0" smtClean="0"/>
              <a:t>and highly variable between patients</a:t>
            </a:r>
          </a:p>
          <a:p>
            <a:r>
              <a:rPr lang="en-GB" baseline="0" dirty="0" smtClean="0"/>
              <a:t>-Success of procedure is highly dependent on the navigation</a:t>
            </a:r>
          </a:p>
          <a:p>
            <a:r>
              <a:rPr lang="en-GB" baseline="0" dirty="0" smtClean="0"/>
              <a:t>-Procedure shouldn’t take any longer than a standard colonoscopy (about 20 minutes)</a:t>
            </a:r>
          </a:p>
          <a:p>
            <a:r>
              <a:rPr lang="en-GB" baseline="0" dirty="0" smtClean="0"/>
              <a:t>-Contact with colon should be minimised</a:t>
            </a:r>
          </a:p>
          <a:p>
            <a:r>
              <a:rPr lang="en-GB" baseline="0" dirty="0" smtClean="0"/>
              <a:t>-Map is important for later interventions (planning)</a:t>
            </a:r>
          </a:p>
          <a:p>
            <a:endParaRPr lang="en-GB" baseline="0" dirty="0" smtClean="0"/>
          </a:p>
          <a:p>
            <a:r>
              <a:rPr lang="en-GB" baseline="0" dirty="0" smtClean="0"/>
              <a:t>Aim of PhD research:</a:t>
            </a:r>
            <a:endParaRPr lang="en-GB" dirty="0" smtClean="0"/>
          </a:p>
          <a:p>
            <a:r>
              <a:rPr lang="en-GB" dirty="0" smtClean="0"/>
              <a:t>-Development of a sensing</a:t>
            </a:r>
            <a:r>
              <a:rPr lang="en-GB" baseline="0" dirty="0" smtClean="0"/>
              <a:t> solution and navigation strategy to enable the colonoscopy robot to propel itself fast and effective through the colon.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2262C-25A7-42CD-A268-8796980FBDF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644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b="0" dirty="0" smtClean="0"/>
              <a:t>To achieve a reliable localisation and</a:t>
            </a:r>
            <a:r>
              <a:rPr lang="en-GB" b="0" baseline="0" dirty="0" smtClean="0"/>
              <a:t> navigation, the following objectives have been set.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GB" b="0" baseline="0" dirty="0" smtClean="0"/>
              <a:t>Localisation in of robotic hydro-colonoscope in colon lumen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GB" b="0" baseline="0" dirty="0" smtClean="0"/>
              <a:t>Mapping of patient’s colon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GB" b="0" baseline="0" dirty="0" smtClean="0"/>
              <a:t>Providing navigation system with reliable information about the colonoscope’s location</a:t>
            </a:r>
          </a:p>
          <a:p>
            <a:pPr marL="742950" lvl="1" indent="-285750" algn="l">
              <a:buFont typeface="Arial" pitchFamily="34" charset="0"/>
              <a:buChar char="•"/>
            </a:pPr>
            <a:r>
              <a:rPr lang="en-GB" b="0" baseline="0" dirty="0" smtClean="0"/>
              <a:t>Improving sensor data by fusion data from several sensors</a:t>
            </a:r>
          </a:p>
          <a:p>
            <a:pPr marL="285750" lvl="0" indent="-285750" algn="l">
              <a:buFont typeface="Arial" pitchFamily="34" charset="0"/>
              <a:buChar char="•"/>
            </a:pPr>
            <a:r>
              <a:rPr lang="en-GB" b="0" baseline="0" dirty="0" smtClean="0"/>
              <a:t>Development of a test bed for robotic colonoscopes to evaluate propulsion and localisation/navigation approaches</a:t>
            </a:r>
          </a:p>
          <a:p>
            <a:pPr algn="l"/>
            <a:endParaRPr lang="en-GB" sz="1800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2262C-25A7-42CD-A268-8796980FBDF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9030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State</a:t>
            </a:r>
            <a:r>
              <a:rPr lang="en-GB" baseline="0" dirty="0" smtClean="0"/>
              <a:t> estimation of a robotic hydro-colonoscope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baseline="0" dirty="0" smtClean="0"/>
              <a:t>First approach regarding the navigation of the robot was the estimation of the state of the robot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baseline="0" dirty="0" smtClean="0"/>
              <a:t>State should later on be used to determine which navigation strategy should be used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baseline="0" dirty="0" smtClean="0"/>
              <a:t>Used platform is pressure driven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baseline="0" dirty="0" smtClean="0"/>
              <a:t>To keep platform as small as possible we used the pressure readings from attached sensors which measure the colon and balloon pressure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baseline="0" dirty="0" smtClean="0"/>
              <a:t>State estimation was based on the pressure readings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2262C-25A7-42CD-A268-8796980FBDF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8185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rtl="0"/>
            <a:r>
              <a:rPr lang="en-GB" dirty="0" smtClean="0"/>
              <a:t>Aim:</a:t>
            </a:r>
          </a:p>
          <a:p>
            <a:pPr lvl="1" rtl="0"/>
            <a:r>
              <a:rPr lang="en-GB" dirty="0" smtClean="0"/>
              <a:t>Providing reliable information about the state of a colonic device to a decision making process for its navigation</a:t>
            </a:r>
          </a:p>
          <a:p>
            <a:pPr lvl="0" rtl="0"/>
            <a:r>
              <a:rPr lang="en-GB" dirty="0" smtClean="0"/>
              <a:t>Problem:</a:t>
            </a:r>
          </a:p>
          <a:p>
            <a:pPr lvl="1" rtl="0"/>
            <a:r>
              <a:rPr lang="en-GB" dirty="0" smtClean="0"/>
              <a:t>Unpredictable colon topography</a:t>
            </a:r>
          </a:p>
          <a:p>
            <a:pPr lvl="1" rtl="0"/>
            <a:r>
              <a:rPr lang="en-GB" dirty="0" smtClean="0"/>
              <a:t>Imperfect sensor data</a:t>
            </a:r>
          </a:p>
          <a:p>
            <a:pPr lvl="0" rtl="0"/>
            <a:r>
              <a:rPr lang="en-GB" dirty="0" smtClean="0"/>
              <a:t>Approach:</a:t>
            </a:r>
          </a:p>
          <a:p>
            <a:pPr lvl="1" rtl="0"/>
            <a:r>
              <a:rPr lang="en-GB" dirty="0" smtClean="0"/>
              <a:t>Estimation of the state of the device by combining the imperfect sensor data using Dempster-Shafer Theory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2262C-25A7-42CD-A268-8796980FBDF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429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2262C-25A7-42CD-A268-8796980FBDF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2091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2262C-25A7-42CD-A268-8796980FBDF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7778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2262C-25A7-42CD-A268-8796980FBDF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052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87824" y="6453336"/>
            <a:ext cx="936104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23928" y="6453336"/>
            <a:ext cx="2016224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480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771800" y="6448251"/>
            <a:ext cx="936104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07904" y="6448251"/>
            <a:ext cx="2016224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834B2D-87EA-472A-9C89-B622AC8FE00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0461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771800" y="6448251"/>
            <a:ext cx="936104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07904" y="6448251"/>
            <a:ext cx="2016224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834B2D-87EA-472A-9C89-B622AC8FE00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717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67544" y="1196752"/>
            <a:ext cx="8208912" cy="4968552"/>
          </a:xfrm>
          <a:prstGeom prst="rect">
            <a:avLst/>
          </a:prstGeom>
          <a:gradFill>
            <a:gsLst>
              <a:gs pos="0">
                <a:schemeClr val="bg1"/>
              </a:gs>
              <a:gs pos="33000">
                <a:schemeClr val="accent1">
                  <a:tint val="23500"/>
                  <a:satMod val="160000"/>
                </a:schemeClr>
              </a:gs>
            </a:gsLst>
            <a:lin ang="162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64807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48472"/>
          </a:xfrm>
        </p:spPr>
        <p:txBody>
          <a:bodyPr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44975170"/>
              </p:ext>
            </p:extLst>
          </p:nvPr>
        </p:nvGraphicFramePr>
        <p:xfrm>
          <a:off x="467544" y="6309320"/>
          <a:ext cx="820891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4320480"/>
                <a:gridCol w="208823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Markus Pakleppa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r>
                        <a:rPr lang="en-GB" sz="1600" b="0" baseline="30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th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Summer School in Surgical</a:t>
                      </a:r>
                      <a:r>
                        <a:rPr lang="en-GB" sz="16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Robotics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16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 userDrawn="1"/>
        </p:nvSpPr>
        <p:spPr>
          <a:xfrm>
            <a:off x="8100392" y="6309320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503B6AB-73DC-4C21-B58E-45D5F4AA642C}" type="slidenum">
              <a:rPr lang="en-GB" sz="1600" smtClean="0">
                <a:latin typeface="Arial" pitchFamily="34" charset="0"/>
                <a:cs typeface="Arial" pitchFamily="34" charset="0"/>
              </a:rPr>
              <a:t>‹#›</a:t>
            </a:fld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299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771800" y="6448251"/>
            <a:ext cx="936104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07904" y="6448251"/>
            <a:ext cx="2016224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834B2D-87EA-472A-9C89-B622AC8FE00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8242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771800" y="6448251"/>
            <a:ext cx="936104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07904" y="6448251"/>
            <a:ext cx="2016224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834B2D-87EA-472A-9C89-B622AC8FE00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5358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771800" y="6448251"/>
            <a:ext cx="936104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707904" y="6448251"/>
            <a:ext cx="2016224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834B2D-87EA-472A-9C89-B622AC8FE00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4992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771800" y="6448251"/>
            <a:ext cx="936104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707904" y="6448251"/>
            <a:ext cx="2016224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834B2D-87EA-472A-9C89-B622AC8FE00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0319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771800" y="6448251"/>
            <a:ext cx="936104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07904" y="6448251"/>
            <a:ext cx="2016224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834B2D-87EA-472A-9C89-B622AC8FE00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98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771800" y="6448251"/>
            <a:ext cx="936104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07904" y="6448251"/>
            <a:ext cx="2016224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834B2D-87EA-472A-9C89-B622AC8FE00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6937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771800" y="6448251"/>
            <a:ext cx="936104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07904" y="6448251"/>
            <a:ext cx="2016224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834B2D-87EA-472A-9C89-B622AC8FE00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629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3855" y="836712"/>
            <a:ext cx="822960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11957"/>
            <a:ext cx="8229600" cy="49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467544" y="295573"/>
            <a:ext cx="8254011" cy="613147"/>
            <a:chOff x="467544" y="44624"/>
            <a:chExt cx="8254011" cy="613147"/>
          </a:xfrm>
        </p:grpSpPr>
        <p:grpSp>
          <p:nvGrpSpPr>
            <p:cNvPr id="17" name="Group 16"/>
            <p:cNvGrpSpPr/>
            <p:nvPr userDrawn="1"/>
          </p:nvGrpSpPr>
          <p:grpSpPr>
            <a:xfrm>
              <a:off x="5589752" y="130303"/>
              <a:ext cx="3131803" cy="527468"/>
              <a:chOff x="3013074" y="3906238"/>
              <a:chExt cx="3131803" cy="527468"/>
            </a:xfrm>
          </p:grpSpPr>
          <p:pic>
            <p:nvPicPr>
              <p:cNvPr id="19" name="Picture 3" descr="C:\Users\imsat\Dropbox\IMSaT\CODIR\image\leeds.jpg"/>
              <p:cNvPicPr>
                <a:picLocks noChangeAspect="1" noChangeArrowheads="1"/>
              </p:cNvPicPr>
              <p:nvPr userDrawn="1"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55482" y="3983706"/>
                <a:ext cx="1489395" cy="45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4" descr="C:\Users\imsat\Dropbox\IMSaT\CODIR\image\imsat.gif"/>
              <p:cNvPicPr>
                <a:picLocks noChangeAspect="1" noChangeArrowheads="1"/>
              </p:cNvPicPr>
              <p:nvPr userDrawn="1"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35896" y="3906238"/>
                <a:ext cx="965071" cy="45121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" name="Picture 2" descr="http://upload.wikimedia.org/wikipedia/en/1/11/University_of_Dundee_Crest.PNG"/>
              <p:cNvPicPr>
                <a:picLocks noChangeAspect="1" noChangeArrowheads="1"/>
              </p:cNvPicPr>
              <p:nvPr userDrawn="1"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13074" y="3906238"/>
                <a:ext cx="551020" cy="45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544" y="44624"/>
              <a:ext cx="2376264" cy="5446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85034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.pakleppa@dundee.ac.u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022871"/>
            <a:ext cx="7772400" cy="1470025"/>
          </a:xfrm>
        </p:spPr>
        <p:txBody>
          <a:bodyPr>
            <a:noAutofit/>
          </a:bodyPr>
          <a:lstStyle/>
          <a:p>
            <a:r>
              <a:rPr lang="en-GB" sz="2800" dirty="0" smtClean="0"/>
              <a:t>Development of a Sensing Solution for the Navigation of a Robotic Hydro-Colonoscope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2780928"/>
            <a:ext cx="8352928" cy="1944216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chemeClr val="tx1"/>
                </a:solidFill>
              </a:rPr>
              <a:t>Markus Pakleppa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PhD Student</a:t>
            </a:r>
            <a:endParaRPr lang="en-GB" sz="2000" dirty="0">
              <a:solidFill>
                <a:schemeClr val="tx1"/>
              </a:solidFill>
            </a:endParaRPr>
          </a:p>
          <a:p>
            <a:r>
              <a:rPr lang="en-GB" sz="2000" dirty="0" smtClean="0">
                <a:solidFill>
                  <a:schemeClr val="tx1"/>
                </a:solidFill>
              </a:rPr>
              <a:t>School of Engineering, Physics and Mathematics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University of Dundee</a:t>
            </a:r>
          </a:p>
          <a:p>
            <a:r>
              <a:rPr lang="en-GB" sz="2000" dirty="0" smtClean="0">
                <a:hlinkClick r:id="rId3"/>
              </a:rPr>
              <a:t>m.pakleppa@dundee.ac.uk</a:t>
            </a:r>
            <a:endParaRPr lang="en-US" sz="2000" dirty="0"/>
          </a:p>
          <a:p>
            <a:endParaRPr lang="it-IT" sz="2300" dirty="0" smtClean="0">
              <a:solidFill>
                <a:schemeClr val="tx1"/>
              </a:solidFill>
            </a:endParaRPr>
          </a:p>
          <a:p>
            <a:endParaRPr lang="it-IT" sz="2300" dirty="0">
              <a:solidFill>
                <a:schemeClr val="tx1"/>
              </a:solidFill>
            </a:endParaRPr>
          </a:p>
          <a:p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51520" y="4869160"/>
            <a:ext cx="8496944" cy="1988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 smtClean="0">
                <a:solidFill>
                  <a:schemeClr val="tx1"/>
                </a:solidFill>
              </a:rPr>
              <a:t>6</a:t>
            </a:r>
            <a:r>
              <a:rPr lang="en-GB" sz="2800" baseline="30000" dirty="0" smtClean="0">
                <a:solidFill>
                  <a:schemeClr val="tx1"/>
                </a:solidFill>
              </a:rPr>
              <a:t>th</a:t>
            </a:r>
            <a:r>
              <a:rPr lang="en-GB" sz="2800" dirty="0" smtClean="0">
                <a:solidFill>
                  <a:schemeClr val="tx1"/>
                </a:solidFill>
              </a:rPr>
              <a:t> Summer School in Surgical Robotics</a:t>
            </a:r>
          </a:p>
          <a:p>
            <a:r>
              <a:rPr lang="en-GB" sz="2800" dirty="0" smtClean="0">
                <a:solidFill>
                  <a:schemeClr val="tx1"/>
                </a:solidFill>
              </a:rPr>
              <a:t>Montpellier, France</a:t>
            </a:r>
          </a:p>
          <a:p>
            <a:r>
              <a:rPr lang="en-GB" sz="2800" dirty="0" smtClean="0">
                <a:solidFill>
                  <a:schemeClr val="tx1"/>
                </a:solidFill>
              </a:rPr>
              <a:t>September 3</a:t>
            </a:r>
            <a:r>
              <a:rPr lang="en-GB" sz="2800" baseline="30000" dirty="0" smtClean="0">
                <a:solidFill>
                  <a:schemeClr val="tx1"/>
                </a:solidFill>
              </a:rPr>
              <a:t>rd</a:t>
            </a:r>
            <a:r>
              <a:rPr lang="en-GB" sz="2800" dirty="0" smtClean="0">
                <a:solidFill>
                  <a:schemeClr val="tx1"/>
                </a:solidFill>
              </a:rPr>
              <a:t> – 11</a:t>
            </a:r>
            <a:r>
              <a:rPr lang="en-GB" sz="2800" baseline="30000" dirty="0" smtClean="0">
                <a:solidFill>
                  <a:schemeClr val="tx1"/>
                </a:solidFill>
              </a:rPr>
              <a:t>th</a:t>
            </a:r>
            <a:r>
              <a:rPr lang="en-GB" sz="2800" dirty="0" smtClean="0">
                <a:solidFill>
                  <a:schemeClr val="tx1"/>
                </a:solidFill>
              </a:rPr>
              <a:t> 2013</a:t>
            </a:r>
          </a:p>
        </p:txBody>
      </p:sp>
    </p:spTree>
    <p:extLst>
      <p:ext uri="{BB962C8B-B14F-4D97-AF65-F5344CB8AC3E}">
        <p14:creationId xmlns:p14="http://schemas.microsoft.com/office/powerpoint/2010/main" val="1737635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[1]	WHO, Cancer Fact sheet No 297. 2013.</a:t>
            </a:r>
          </a:p>
          <a:p>
            <a:r>
              <a:rPr lang="en-GB" dirty="0"/>
              <a:t>[2]	Leung, F.W., et al., </a:t>
            </a:r>
            <a:r>
              <a:rPr lang="en-GB" i="1" dirty="0"/>
              <a:t>Water-aided colonoscopy: a systematic review</a:t>
            </a:r>
            <a:r>
              <a:rPr lang="en-GB" dirty="0"/>
              <a:t>. Gastrointestinal Endoscopy, 2012. 76(3): p. 657-666.</a:t>
            </a:r>
          </a:p>
          <a:p>
            <a:r>
              <a:rPr lang="en-GB" dirty="0"/>
              <a:t>[3]	Leung, </a:t>
            </a:r>
            <a:r>
              <a:rPr lang="en-GB" dirty="0" smtClean="0"/>
              <a:t>J.V., </a:t>
            </a:r>
            <a:r>
              <a:rPr lang="en-GB" dirty="0"/>
              <a:t>et al., </a:t>
            </a:r>
            <a:r>
              <a:rPr lang="en-GB" i="1" dirty="0"/>
              <a:t>Options for screening colonoscopy without sedation: a pilot study in United States veterans</a:t>
            </a:r>
            <a:r>
              <a:rPr lang="en-GB" dirty="0"/>
              <a:t>. Alimentary Pharmacology &amp; Therapeutics, 2007. 26(4): p. 627-631.</a:t>
            </a:r>
          </a:p>
          <a:p>
            <a:r>
              <a:rPr lang="en-GB" dirty="0" smtClean="0"/>
              <a:t>[4]</a:t>
            </a:r>
            <a:r>
              <a:rPr lang="en-GB" dirty="0"/>
              <a:t>	Pakleppa, M., et al, </a:t>
            </a:r>
            <a:r>
              <a:rPr lang="en-GB" i="1" dirty="0"/>
              <a:t>Dempster-Shafer theory applied in state estimation of a pressure driven Endoscope for </a:t>
            </a:r>
            <a:r>
              <a:rPr lang="en-GB" i="1" dirty="0" smtClean="0"/>
              <a:t>Hydro-Colonoscopy</a:t>
            </a:r>
            <a:r>
              <a:rPr lang="en-GB" dirty="0" smtClean="0"/>
              <a:t>. </a:t>
            </a:r>
            <a:r>
              <a:rPr lang="en-GB" dirty="0"/>
              <a:t>In </a:t>
            </a:r>
            <a:r>
              <a:rPr lang="en-GB" dirty="0" smtClean="0"/>
              <a:t>Press, International Conference on Information FUSION, 2013.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98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Project 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Colonic Disease Investigation by Robotic Hydro-Colonoscopy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400518"/>
            <a:ext cx="5464971" cy="1252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06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5580112" y="1810916"/>
            <a:ext cx="2880320" cy="41685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Project 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4906888" cy="4248472"/>
          </a:xfrm>
        </p:spPr>
        <p:txBody>
          <a:bodyPr>
            <a:normAutofit/>
          </a:bodyPr>
          <a:lstStyle/>
          <a:p>
            <a:r>
              <a:rPr lang="en-GB" i="1" dirty="0" smtClean="0"/>
              <a:t>Development of a Sensing Solution for the Navigation of a Robotic Hydro-Colonoscope</a:t>
            </a:r>
          </a:p>
          <a:p>
            <a:endParaRPr lang="en-GB" sz="2100" dirty="0"/>
          </a:p>
          <a:p>
            <a:r>
              <a:rPr lang="en-GB" sz="2100" dirty="0" smtClean="0"/>
              <a:t>University </a:t>
            </a:r>
            <a:r>
              <a:rPr lang="en-GB" sz="2100" dirty="0"/>
              <a:t>of </a:t>
            </a:r>
            <a:r>
              <a:rPr lang="en-GB" sz="2100" dirty="0" smtClean="0"/>
              <a:t>Dundee, </a:t>
            </a:r>
            <a:r>
              <a:rPr lang="en-US" sz="2100" dirty="0" smtClean="0"/>
              <a:t>Division </a:t>
            </a:r>
            <a:r>
              <a:rPr lang="en-US" sz="2100" dirty="0"/>
              <a:t>of Mechanical </a:t>
            </a:r>
            <a:r>
              <a:rPr lang="en-GB" sz="2100" dirty="0"/>
              <a:t>&amp; Electronic </a:t>
            </a:r>
            <a:r>
              <a:rPr lang="en-US" sz="2100" dirty="0"/>
              <a:t>Engineering</a:t>
            </a:r>
            <a:endParaRPr lang="en-GB" sz="2100" dirty="0"/>
          </a:p>
          <a:p>
            <a:r>
              <a:rPr lang="en-GB" sz="2100" dirty="0" smtClean="0"/>
              <a:t>Supervision:	Dr Robert Keatch</a:t>
            </a:r>
            <a:br>
              <a:rPr lang="en-GB" sz="2100" dirty="0" smtClean="0"/>
            </a:br>
            <a:r>
              <a:rPr lang="en-GB" sz="2100" dirty="0" smtClean="0"/>
              <a:t>		Dr Jan B. Vorstius</a:t>
            </a: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5724128" y="1996720"/>
            <a:ext cx="2602225" cy="2224368"/>
            <a:chOff x="5508104" y="4221088"/>
            <a:chExt cx="3369604" cy="2880320"/>
          </a:xfrm>
        </p:grpSpPr>
        <p:grpSp>
          <p:nvGrpSpPr>
            <p:cNvPr id="5" name="Group 4"/>
            <p:cNvGrpSpPr/>
            <p:nvPr/>
          </p:nvGrpSpPr>
          <p:grpSpPr>
            <a:xfrm>
              <a:off x="5508104" y="4221088"/>
              <a:ext cx="3369604" cy="2880320"/>
              <a:chOff x="6372200" y="4254479"/>
              <a:chExt cx="1684802" cy="1440160"/>
            </a:xfrm>
          </p:grpSpPr>
          <p:pic>
            <p:nvPicPr>
              <p:cNvPr id="7" name="Picture 6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372200" y="4254479"/>
                <a:ext cx="1684802" cy="14401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" name="Freeform 7"/>
              <p:cNvSpPr/>
              <p:nvPr/>
            </p:nvSpPr>
            <p:spPr>
              <a:xfrm>
                <a:off x="6948488" y="4483639"/>
                <a:ext cx="616652" cy="1178974"/>
              </a:xfrm>
              <a:custGeom>
                <a:avLst/>
                <a:gdLst>
                  <a:gd name="connsiteX0" fmla="*/ 242887 w 616652"/>
                  <a:gd name="connsiteY0" fmla="*/ 1178974 h 1178974"/>
                  <a:gd name="connsiteX1" fmla="*/ 228600 w 616652"/>
                  <a:gd name="connsiteY1" fmla="*/ 859886 h 1178974"/>
                  <a:gd name="connsiteX2" fmla="*/ 347662 w 616652"/>
                  <a:gd name="connsiteY2" fmla="*/ 907511 h 1178974"/>
                  <a:gd name="connsiteX3" fmla="*/ 509587 w 616652"/>
                  <a:gd name="connsiteY3" fmla="*/ 859886 h 1178974"/>
                  <a:gd name="connsiteX4" fmla="*/ 600075 w 616652"/>
                  <a:gd name="connsiteY4" fmla="*/ 593186 h 1178974"/>
                  <a:gd name="connsiteX5" fmla="*/ 604837 w 616652"/>
                  <a:gd name="connsiteY5" fmla="*/ 21686 h 1178974"/>
                  <a:gd name="connsiteX6" fmla="*/ 476250 w 616652"/>
                  <a:gd name="connsiteY6" fmla="*/ 121699 h 1178974"/>
                  <a:gd name="connsiteX7" fmla="*/ 228600 w 616652"/>
                  <a:gd name="connsiteY7" fmla="*/ 140749 h 1178974"/>
                  <a:gd name="connsiteX8" fmla="*/ 0 w 616652"/>
                  <a:gd name="connsiteY8" fmla="*/ 64549 h 1178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16652" h="1178974">
                    <a:moveTo>
                      <a:pt x="242887" y="1178974"/>
                    </a:moveTo>
                    <a:cubicBezTo>
                      <a:pt x="227012" y="1042052"/>
                      <a:pt x="211138" y="905130"/>
                      <a:pt x="228600" y="859886"/>
                    </a:cubicBezTo>
                    <a:cubicBezTo>
                      <a:pt x="246062" y="814642"/>
                      <a:pt x="300831" y="907511"/>
                      <a:pt x="347662" y="907511"/>
                    </a:cubicBezTo>
                    <a:cubicBezTo>
                      <a:pt x="394493" y="907511"/>
                      <a:pt x="467518" y="912273"/>
                      <a:pt x="509587" y="859886"/>
                    </a:cubicBezTo>
                    <a:cubicBezTo>
                      <a:pt x="551656" y="807498"/>
                      <a:pt x="584200" y="732886"/>
                      <a:pt x="600075" y="593186"/>
                    </a:cubicBezTo>
                    <a:cubicBezTo>
                      <a:pt x="615950" y="453486"/>
                      <a:pt x="625475" y="100267"/>
                      <a:pt x="604837" y="21686"/>
                    </a:cubicBezTo>
                    <a:cubicBezTo>
                      <a:pt x="584199" y="-56895"/>
                      <a:pt x="538956" y="101855"/>
                      <a:pt x="476250" y="121699"/>
                    </a:cubicBezTo>
                    <a:cubicBezTo>
                      <a:pt x="413544" y="141543"/>
                      <a:pt x="307975" y="150274"/>
                      <a:pt x="228600" y="140749"/>
                    </a:cubicBezTo>
                    <a:cubicBezTo>
                      <a:pt x="149225" y="131224"/>
                      <a:pt x="74612" y="97886"/>
                      <a:pt x="0" y="64549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  <p:cxnSp>
            <p:nvCxnSpPr>
              <p:cNvPr id="9" name="Straight Arrow Connector 8"/>
              <p:cNvCxnSpPr/>
              <p:nvPr/>
            </p:nvCxnSpPr>
            <p:spPr>
              <a:xfrm flipH="1" flipV="1">
                <a:off x="6866161" y="4510447"/>
                <a:ext cx="144240" cy="72008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7"/>
            <p:cNvSpPr txBox="1"/>
            <p:nvPr/>
          </p:nvSpPr>
          <p:spPr>
            <a:xfrm>
              <a:off x="6991663" y="5081850"/>
              <a:ext cx="96471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4000" b="1" dirty="0" smtClean="0">
                  <a:solidFill>
                    <a:srgbClr val="FF0000"/>
                  </a:solidFill>
                </a:rPr>
                <a:t>?</a:t>
              </a:r>
              <a:endParaRPr lang="de-DE" sz="40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6067976" y="4264324"/>
            <a:ext cx="1914525" cy="1657350"/>
          </a:xfrm>
          <a:prstGeom prst="rect">
            <a:avLst/>
          </a:prstGeom>
        </p:spPr>
      </p:pic>
      <p:pic>
        <p:nvPicPr>
          <p:cNvPr id="11" name="Picture 10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6067301" y="4264324"/>
            <a:ext cx="1915200" cy="1656000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6"/>
          <a:stretch>
            <a:fillRect/>
          </a:stretch>
        </p:blipFill>
        <p:spPr>
          <a:xfrm>
            <a:off x="6067301" y="4264324"/>
            <a:ext cx="1915200" cy="1656000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7"/>
          <a:stretch>
            <a:fillRect/>
          </a:stretch>
        </p:blipFill>
        <p:spPr>
          <a:xfrm>
            <a:off x="6067301" y="4262974"/>
            <a:ext cx="1915200" cy="1657350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8"/>
          <a:stretch>
            <a:fillRect/>
          </a:stretch>
        </p:blipFill>
        <p:spPr>
          <a:xfrm>
            <a:off x="6067976" y="4262819"/>
            <a:ext cx="1915200" cy="1656000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9"/>
          <a:stretch>
            <a:fillRect/>
          </a:stretch>
        </p:blipFill>
        <p:spPr>
          <a:xfrm>
            <a:off x="6067301" y="4265674"/>
            <a:ext cx="1914525" cy="1656000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10"/>
          <a:stretch>
            <a:fillRect/>
          </a:stretch>
        </p:blipFill>
        <p:spPr>
          <a:xfrm>
            <a:off x="6067976" y="4265674"/>
            <a:ext cx="1915200" cy="1656000"/>
          </a:xfrm>
          <a:prstGeom prst="rect">
            <a:avLst/>
          </a:prstGeom>
        </p:spPr>
      </p:pic>
      <p:pic>
        <p:nvPicPr>
          <p:cNvPr id="17" name="Picture 16"/>
          <p:cNvPicPr/>
          <p:nvPr/>
        </p:nvPicPr>
        <p:blipFill>
          <a:blip r:embed="rId11"/>
          <a:stretch>
            <a:fillRect/>
          </a:stretch>
        </p:blipFill>
        <p:spPr>
          <a:xfrm>
            <a:off x="6066626" y="4262819"/>
            <a:ext cx="1915200" cy="1656000"/>
          </a:xfrm>
          <a:prstGeom prst="rect">
            <a:avLst/>
          </a:prstGeom>
        </p:spPr>
      </p:pic>
      <p:pic>
        <p:nvPicPr>
          <p:cNvPr id="18" name="Picture 17"/>
          <p:cNvPicPr/>
          <p:nvPr/>
        </p:nvPicPr>
        <p:blipFill>
          <a:blip r:embed="rId12"/>
          <a:stretch>
            <a:fillRect/>
          </a:stretch>
        </p:blipFill>
        <p:spPr>
          <a:xfrm>
            <a:off x="6067976" y="4265674"/>
            <a:ext cx="1915200" cy="16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267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Objectives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3907671"/>
              </p:ext>
            </p:extLst>
          </p:nvPr>
        </p:nvGraphicFramePr>
        <p:xfrm>
          <a:off x="457200" y="1814531"/>
          <a:ext cx="8229600" cy="4249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82830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graphicEl>
                                              <a:dgm id="{B2B64BD1-BFC3-4E1B-B814-D2F7656DD5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B2B64BD1-BFC3-4E1B-B814-D2F7656DD5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B2B64BD1-BFC3-4E1B-B814-D2F7656DD5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graphicEl>
                                              <a:dgm id="{B2B64BD1-BFC3-4E1B-B814-D2F7656DD5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89A44A90-D28C-4167-AB2A-8993E3DE65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89A44A90-D28C-4167-AB2A-8993E3DE65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89A44A90-D28C-4167-AB2A-8993E3DE65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89A44A90-D28C-4167-AB2A-8993E3DE65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4">
                                            <p:graphicEl>
                                              <a:dgm id="{8296A9E7-6EDC-43CE-914B-D140204A3B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8296A9E7-6EDC-43CE-914B-D140204A3B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8296A9E7-6EDC-43CE-914B-D140204A3B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8296A9E7-6EDC-43CE-914B-D140204A3B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648072"/>
          </a:xfrm>
        </p:spPr>
        <p:txBody>
          <a:bodyPr>
            <a:noAutofit/>
          </a:bodyPr>
          <a:lstStyle/>
          <a:p>
            <a:r>
              <a:rPr lang="en-GB" sz="2800" dirty="0" smtClean="0"/>
              <a:t>State Estimation of a Robotic Hydro-Colonoscope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4679918" y="2806328"/>
            <a:ext cx="3822222" cy="2290449"/>
            <a:chOff x="2149826" y="2780928"/>
            <a:chExt cx="5493675" cy="298203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651" t="22778" r="13934" b="23332"/>
            <a:stretch>
              <a:fillRect/>
            </a:stretch>
          </p:blipFill>
          <p:spPr bwMode="auto">
            <a:xfrm>
              <a:off x="2201710" y="2780928"/>
              <a:ext cx="5441791" cy="2982035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6" name="TextBox 5"/>
            <p:cNvSpPr txBox="1"/>
            <p:nvPr/>
          </p:nvSpPr>
          <p:spPr>
            <a:xfrm>
              <a:off x="5193026" y="4716487"/>
              <a:ext cx="1670493" cy="599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latin typeface="Arial" pitchFamily="34" charset="0"/>
                  <a:cs typeface="Arial" pitchFamily="34" charset="0"/>
                </a:rPr>
                <a:t>Colon</a:t>
              </a:r>
              <a:endParaRPr lang="en-GB" sz="1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49826" y="3584799"/>
              <a:ext cx="2018327" cy="599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latin typeface="Arial" pitchFamily="34" charset="0"/>
                  <a:cs typeface="Arial" pitchFamily="34" charset="0"/>
                </a:rPr>
                <a:t>Balloon</a:t>
              </a:r>
              <a:endParaRPr lang="en-GB" sz="1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076056" y="3052011"/>
              <a:ext cx="1226342" cy="427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latin typeface="Arial" pitchFamily="34" charset="0"/>
                  <a:cs typeface="Arial" pitchFamily="34" charset="0"/>
                </a:rPr>
                <a:t>Tubes</a:t>
              </a:r>
              <a:endParaRPr lang="en-GB" sz="16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2822692" y="3967174"/>
              <a:ext cx="879319" cy="302007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stCxn id="8" idx="2"/>
            </p:cNvCxnSpPr>
            <p:nvPr/>
          </p:nvCxnSpPr>
          <p:spPr>
            <a:xfrm flipH="1">
              <a:off x="5225162" y="3479354"/>
              <a:ext cx="464066" cy="406301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 flipV="1">
              <a:off x="5043926" y="4533499"/>
              <a:ext cx="372754" cy="257538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Picture 18" descr="P1040552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780928"/>
            <a:ext cx="3782344" cy="23360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10999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648072"/>
          </a:xfrm>
        </p:spPr>
        <p:txBody>
          <a:bodyPr>
            <a:noAutofit/>
          </a:bodyPr>
          <a:lstStyle/>
          <a:p>
            <a:r>
              <a:rPr lang="en-GB" sz="2800" dirty="0"/>
              <a:t>State Estimation of a Robotic Hydro-Colonoscope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13" name="Content Placeholder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3611276"/>
              </p:ext>
            </p:extLst>
          </p:nvPr>
        </p:nvGraphicFramePr>
        <p:xfrm>
          <a:off x="518864" y="2060848"/>
          <a:ext cx="8157592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85512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648132" y="2103264"/>
            <a:ext cx="7880116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724332" y="2204864"/>
            <a:ext cx="7736100" cy="1323764"/>
            <a:chOff x="724332" y="3140968"/>
            <a:chExt cx="7736100" cy="1323764"/>
          </a:xfrm>
        </p:grpSpPr>
        <p:sp>
          <p:nvSpPr>
            <p:cNvPr id="4" name="Rectangle 3"/>
            <p:cNvSpPr/>
            <p:nvPr/>
          </p:nvSpPr>
          <p:spPr>
            <a:xfrm>
              <a:off x="1999765" y="3290508"/>
              <a:ext cx="1512168" cy="92605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Preprocessing (Amplification, Filtering)</a:t>
              </a:r>
              <a:endParaRPr lang="de-DE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3665611" y="3398520"/>
              <a:ext cx="1626469" cy="75608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Data Synchronisation</a:t>
              </a:r>
              <a:endParaRPr lang="de-DE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436096" y="3398520"/>
              <a:ext cx="1440160" cy="75608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Sensor Fusion</a:t>
              </a:r>
              <a:endParaRPr lang="de-DE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020272" y="3398520"/>
              <a:ext cx="1440160" cy="75608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Movement Estimation</a:t>
              </a:r>
              <a:endParaRPr lang="de-DE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3521595" y="3508628"/>
              <a:ext cx="144016" cy="0"/>
            </a:xfrm>
            <a:prstGeom prst="straightConnector1">
              <a:avLst/>
            </a:prstGeom>
            <a:ln w="2222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3521595" y="4040732"/>
              <a:ext cx="144016" cy="0"/>
            </a:xfrm>
            <a:prstGeom prst="straightConnector1">
              <a:avLst/>
            </a:prstGeom>
            <a:ln w="2222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6876256" y="3787868"/>
              <a:ext cx="144016" cy="0"/>
            </a:xfrm>
            <a:prstGeom prst="straightConnector1">
              <a:avLst/>
            </a:prstGeom>
            <a:ln w="2222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724332" y="3140968"/>
              <a:ext cx="1080120" cy="60368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Balloon</a:t>
              </a:r>
              <a:r>
                <a:rPr lang="de-DE" sz="16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Pressure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28564" y="3861048"/>
              <a:ext cx="1080120" cy="60368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Water Pressure</a:t>
              </a:r>
              <a:endParaRPr lang="de-DE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5292080" y="3504436"/>
              <a:ext cx="144016" cy="0"/>
            </a:xfrm>
            <a:prstGeom prst="straightConnector1">
              <a:avLst/>
            </a:prstGeom>
            <a:ln w="2222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5292080" y="4036540"/>
              <a:ext cx="144016" cy="0"/>
            </a:xfrm>
            <a:prstGeom prst="straightConnector1">
              <a:avLst/>
            </a:prstGeom>
            <a:ln w="2222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1835696" y="3511399"/>
              <a:ext cx="144016" cy="0"/>
            </a:xfrm>
            <a:prstGeom prst="straightConnector1">
              <a:avLst/>
            </a:prstGeom>
            <a:ln w="2222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1835696" y="4043503"/>
              <a:ext cx="144016" cy="0"/>
            </a:xfrm>
            <a:prstGeom prst="straightConnector1">
              <a:avLst/>
            </a:prstGeom>
            <a:ln w="2222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648072"/>
          </a:xfrm>
        </p:spPr>
        <p:txBody>
          <a:bodyPr>
            <a:noAutofit/>
          </a:bodyPr>
          <a:lstStyle/>
          <a:p>
            <a:r>
              <a:rPr lang="en-GB" sz="2800" dirty="0"/>
              <a:t>State Estimation of a Robotic Hydro-Colonoscope</a:t>
            </a:r>
          </a:p>
        </p:txBody>
      </p:sp>
      <p:sp>
        <p:nvSpPr>
          <p:cNvPr id="23" name="Bent Arrow 22"/>
          <p:cNvSpPr/>
          <p:nvPr/>
        </p:nvSpPr>
        <p:spPr>
          <a:xfrm rot="10800000" flipH="1">
            <a:off x="645468" y="3619624"/>
            <a:ext cx="1784249" cy="160957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248472"/>
          </a:xfrm>
        </p:spPr>
        <p:txBody>
          <a:bodyPr>
            <a:normAutofit lnSpcReduction="10000"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  <a:p>
            <a:pPr marL="0" indent="0">
              <a:buNone/>
            </a:pPr>
            <a:r>
              <a:rPr lang="en-GB" sz="1200" dirty="0" smtClean="0"/>
              <a:t>Pakleppa, </a:t>
            </a:r>
            <a:r>
              <a:rPr lang="en-GB" sz="1200" dirty="0"/>
              <a:t>et al, </a:t>
            </a:r>
            <a:r>
              <a:rPr lang="en-GB" sz="1200" i="1" dirty="0"/>
              <a:t>Dempster-Shafer theory applied in state estimation of a pressure driven Endoscope for </a:t>
            </a:r>
            <a:r>
              <a:rPr lang="en-GB" sz="1200" i="1" dirty="0" smtClean="0"/>
              <a:t>Hydro-Colonoscopy</a:t>
            </a:r>
            <a:r>
              <a:rPr lang="en-GB" sz="1200" dirty="0" smtClean="0"/>
              <a:t>, </a:t>
            </a:r>
            <a:r>
              <a:rPr lang="en-GB" sz="1200" dirty="0"/>
              <a:t>International Conference on Information FUSION, 2013.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2442417" y="4149080"/>
            <a:ext cx="6085831" cy="13639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 smtClean="0">
                <a:solidFill>
                  <a:schemeClr val="tx1"/>
                </a:solidFill>
              </a:rPr>
              <a:t>Preliminary Results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Movement estimation is possible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Reliability can be increased</a:t>
            </a:r>
          </a:p>
        </p:txBody>
      </p:sp>
    </p:spTree>
    <p:extLst>
      <p:ext uri="{BB962C8B-B14F-4D97-AF65-F5344CB8AC3E}">
        <p14:creationId xmlns:p14="http://schemas.microsoft.com/office/powerpoint/2010/main" val="311024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 smtClean="0"/>
              <a:t>Development of a Test Environment for Colonic Devices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872171"/>
            <a:ext cx="4114800" cy="4248472"/>
          </a:xfrm>
        </p:spPr>
        <p:txBody>
          <a:bodyPr>
            <a:normAutofit/>
          </a:bodyPr>
          <a:lstStyle/>
          <a:p>
            <a:r>
              <a:rPr lang="en-GB" sz="2200" dirty="0" smtClean="0"/>
              <a:t>Test environment necessary to evaluate</a:t>
            </a:r>
          </a:p>
          <a:p>
            <a:pPr lvl="1"/>
            <a:r>
              <a:rPr lang="en-GB" sz="2000" dirty="0" smtClean="0"/>
              <a:t>colonic devices</a:t>
            </a:r>
          </a:p>
          <a:p>
            <a:pPr lvl="1"/>
            <a:r>
              <a:rPr lang="en-GB" sz="2000" dirty="0" smtClean="0"/>
              <a:t>localisation and navigation approaches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2078274"/>
            <a:ext cx="3816425" cy="2862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356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endParaRPr lang="en-GB" dirty="0" smtClean="0"/>
          </a:p>
          <a:p>
            <a:pPr marL="0" lvl="0" indent="0" algn="ctr">
              <a:buNone/>
            </a:pPr>
            <a:r>
              <a:rPr lang="en-GB" sz="3600" dirty="0" smtClean="0"/>
              <a:t>Thank you for your attention</a:t>
            </a:r>
          </a:p>
          <a:p>
            <a:pPr marL="0" lvl="0" indent="0" algn="ctr">
              <a:buNone/>
            </a:pPr>
            <a:endParaRPr lang="en-GB" sz="3600" dirty="0"/>
          </a:p>
          <a:p>
            <a:pPr marL="0" lvl="0" indent="0" algn="ctr">
              <a:buNone/>
            </a:pPr>
            <a:r>
              <a:rPr lang="en-GB" sz="3600" dirty="0" smtClean="0"/>
              <a:t>Questions?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879975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6234</TotalTime>
  <Words>574</Words>
  <Application>Microsoft Office PowerPoint</Application>
  <PresentationFormat>On-screen Show (4:3)</PresentationFormat>
  <Paragraphs>111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Development of a Sensing Solution for the Navigation of a Robotic Hydro-Colonoscope</vt:lpstr>
      <vt:lpstr>Project Outline</vt:lpstr>
      <vt:lpstr>Project Outline</vt:lpstr>
      <vt:lpstr>Objectives</vt:lpstr>
      <vt:lpstr>State Estimation of a Robotic Hydro-Colonoscope</vt:lpstr>
      <vt:lpstr>State Estimation of a Robotic Hydro-Colonoscope</vt:lpstr>
      <vt:lpstr>State Estimation of a Robotic Hydro-Colonoscope</vt:lpstr>
      <vt:lpstr>Development of a Test Environment for Colonic Devices</vt:lpstr>
      <vt:lpstr>PowerPoint Presentation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Pakleppa</dc:creator>
  <cp:lastModifiedBy>Markus Pakleppa</cp:lastModifiedBy>
  <cp:revision>394</cp:revision>
  <dcterms:created xsi:type="dcterms:W3CDTF">2011-10-19T10:29:14Z</dcterms:created>
  <dcterms:modified xsi:type="dcterms:W3CDTF">2013-09-10T13:37:39Z</dcterms:modified>
</cp:coreProperties>
</file>